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g" ContentType="image/png"/>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23.jpg" ContentType="image/jpeg"/>
  <Override PartName="/ppt/media/image25.jpg" ContentType="image/jpeg"/>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810" r:id="rId1"/>
  </p:sldMasterIdLst>
  <p:notesMasterIdLst>
    <p:notesMasterId r:id="rId18"/>
  </p:notesMasterIdLst>
  <p:handoutMasterIdLst>
    <p:handoutMasterId r:id="rId19"/>
  </p:handoutMasterIdLst>
  <p:sldIdLst>
    <p:sldId id="258" r:id="rId2"/>
    <p:sldId id="278" r:id="rId3"/>
    <p:sldId id="279" r:id="rId4"/>
    <p:sldId id="280" r:id="rId5"/>
    <p:sldId id="281" r:id="rId6"/>
    <p:sldId id="270" r:id="rId7"/>
    <p:sldId id="282" r:id="rId8"/>
    <p:sldId id="261" r:id="rId9"/>
    <p:sldId id="268" r:id="rId10"/>
    <p:sldId id="271" r:id="rId11"/>
    <p:sldId id="263" r:id="rId12"/>
    <p:sldId id="283" r:id="rId13"/>
    <p:sldId id="285" r:id="rId14"/>
    <p:sldId id="284" r:id="rId15"/>
    <p:sldId id="274" r:id="rId16"/>
    <p:sldId id="286" r:id="rId17"/>
  </p:sldIdLst>
  <p:sldSz cx="9144000" cy="5143500" type="screen16x9"/>
  <p:notesSz cx="6858000" cy="9144000"/>
  <p:defaultTextStyle>
    <a:defPPr>
      <a:defRPr lang="en-US"/>
    </a:defPPr>
    <a:lvl1pPr algn="l" rtl="0" eaLnBrk="0" fontAlgn="base" hangingPunct="0">
      <a:spcBef>
        <a:spcPct val="0"/>
      </a:spcBef>
      <a:spcAft>
        <a:spcPct val="0"/>
      </a:spcAft>
      <a:defRPr sz="2400" kern="1200">
        <a:solidFill>
          <a:schemeClr val="tx1"/>
        </a:solidFill>
        <a:latin typeface="45 Helvetica Light"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45 Helvetica Light"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45 Helvetica Light"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45 Helvetica Light"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45 Helvetica Light" charset="0"/>
        <a:ea typeface="ＭＳ Ｐゴシック" charset="-128"/>
        <a:cs typeface="+mn-cs"/>
      </a:defRPr>
    </a:lvl5pPr>
    <a:lvl6pPr marL="2286000" algn="l" defTabSz="914400" rtl="0" eaLnBrk="1" latinLnBrk="0" hangingPunct="1">
      <a:defRPr sz="2400" kern="1200">
        <a:solidFill>
          <a:schemeClr val="tx1"/>
        </a:solidFill>
        <a:latin typeface="45 Helvetica Light" charset="0"/>
        <a:ea typeface="ＭＳ Ｐゴシック" charset="-128"/>
        <a:cs typeface="+mn-cs"/>
      </a:defRPr>
    </a:lvl6pPr>
    <a:lvl7pPr marL="2743200" algn="l" defTabSz="914400" rtl="0" eaLnBrk="1" latinLnBrk="0" hangingPunct="1">
      <a:defRPr sz="2400" kern="1200">
        <a:solidFill>
          <a:schemeClr val="tx1"/>
        </a:solidFill>
        <a:latin typeface="45 Helvetica Light" charset="0"/>
        <a:ea typeface="ＭＳ Ｐゴシック" charset="-128"/>
        <a:cs typeface="+mn-cs"/>
      </a:defRPr>
    </a:lvl7pPr>
    <a:lvl8pPr marL="3200400" algn="l" defTabSz="914400" rtl="0" eaLnBrk="1" latinLnBrk="0" hangingPunct="1">
      <a:defRPr sz="2400" kern="1200">
        <a:solidFill>
          <a:schemeClr val="tx1"/>
        </a:solidFill>
        <a:latin typeface="45 Helvetica Light" charset="0"/>
        <a:ea typeface="ＭＳ Ｐゴシック" charset="-128"/>
        <a:cs typeface="+mn-cs"/>
      </a:defRPr>
    </a:lvl8pPr>
    <a:lvl9pPr marL="3657600" algn="l" defTabSz="914400" rtl="0" eaLnBrk="1" latinLnBrk="0" hangingPunct="1">
      <a:defRPr sz="2400" kern="1200">
        <a:solidFill>
          <a:schemeClr val="tx1"/>
        </a:solidFill>
        <a:latin typeface="45 Helvetica Light" charset="0"/>
        <a:ea typeface="ＭＳ Ｐゴシック" charset="-128"/>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BB0027"/>
    <a:srgbClr val="BB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46"/>
    <p:restoredTop sz="80255"/>
  </p:normalViewPr>
  <p:slideViewPr>
    <p:cSldViewPr>
      <p:cViewPr>
        <p:scale>
          <a:sx n="82" d="100"/>
          <a:sy n="82" d="100"/>
        </p:scale>
        <p:origin x="1952" y="68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0" d="100"/>
        <a:sy n="140" d="100"/>
      </p:scale>
      <p:origin x="0" y="0"/>
    </p:cViewPr>
  </p:sorterViewPr>
  <p:notesViewPr>
    <p:cSldViewPr>
      <p:cViewPr>
        <p:scale>
          <a:sx n="77" d="100"/>
          <a:sy n="77" d="100"/>
        </p:scale>
        <p:origin x="5504" y="2400"/>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Open Sans" charset="0"/>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Open Sans" charset="0"/>
              </a:defRPr>
            </a:lvl1pPr>
          </a:lstStyle>
          <a:p>
            <a:pPr>
              <a:defRPr/>
            </a:pPr>
            <a:fld id="{59AAF3D2-EDFA-BA42-9460-032E57456FC5}" type="datetimeFigureOut">
              <a:rPr lang="en-US"/>
              <a:pPr>
                <a:defRPr/>
              </a:pPr>
              <a:t>10/4/17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Open Sans"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atin typeface="Open Sans" charset="0"/>
              </a:defRPr>
            </a:lvl1pPr>
          </a:lstStyle>
          <a:p>
            <a:pPr>
              <a:defRPr/>
            </a:pPr>
            <a:fld id="{53E6B18D-BC97-A741-A494-5A40B396D863}" type="slidenum">
              <a:rPr lang="en-US"/>
              <a:pPr>
                <a:defRPr/>
              </a:pPr>
              <a:t>‹#›</a:t>
            </a:fld>
            <a:endParaRPr lang="en-US"/>
          </a:p>
        </p:txBody>
      </p:sp>
    </p:spTree>
    <p:extLst>
      <p:ext uri="{BB962C8B-B14F-4D97-AF65-F5344CB8AC3E}">
        <p14:creationId xmlns:p14="http://schemas.microsoft.com/office/powerpoint/2010/main" val="10121588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baseline="0">
                <a:latin typeface="Open Sans" charset="0"/>
                <a:ea typeface="ＭＳ Ｐゴシック" charset="0"/>
                <a:cs typeface="Geneva" charset="0"/>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baseline="0">
                <a:latin typeface="Open Sans" charset="0"/>
                <a:ea typeface="ＭＳ Ｐゴシック" charset="0"/>
                <a:cs typeface="Geneva"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baseline="0">
                <a:latin typeface="Open Sans" charset="0"/>
                <a:ea typeface="ＭＳ Ｐゴシック" charset="0"/>
                <a:cs typeface="Geneva" charset="0"/>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baseline="0">
                <a:latin typeface="Open Sans" charset="0"/>
              </a:defRPr>
            </a:lvl1pPr>
          </a:lstStyle>
          <a:p>
            <a:pPr>
              <a:defRPr/>
            </a:pPr>
            <a:fld id="{2B24F439-14CB-B64A-A38E-43868DBA8F9B}" type="slidenum">
              <a:rPr lang="en-US" altLang="x-none"/>
              <a:pPr>
                <a:defRPr/>
              </a:pPr>
              <a:t>‹#›</a:t>
            </a:fld>
            <a:endParaRPr lang="en-US" altLang="x-none"/>
          </a:p>
        </p:txBody>
      </p:sp>
    </p:spTree>
    <p:extLst>
      <p:ext uri="{BB962C8B-B14F-4D97-AF65-F5344CB8AC3E}">
        <p14:creationId xmlns:p14="http://schemas.microsoft.com/office/powerpoint/2010/main" val="5550171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Open Sans" charset="0"/>
        <a:ea typeface="ＭＳ Ｐゴシック" charset="0"/>
        <a:cs typeface="Geneva" pitchFamily="-110" charset="-128"/>
      </a:defRPr>
    </a:lvl1pPr>
    <a:lvl2pPr marL="457200" algn="l" rtl="0" eaLnBrk="0" fontAlgn="base" hangingPunct="0">
      <a:spcBef>
        <a:spcPct val="30000"/>
      </a:spcBef>
      <a:spcAft>
        <a:spcPct val="0"/>
      </a:spcAft>
      <a:defRPr sz="1200" kern="1200">
        <a:solidFill>
          <a:schemeClr val="tx1"/>
        </a:solidFill>
        <a:latin typeface="Open Sans" charset="0"/>
        <a:ea typeface="Geneva" pitchFamily="-110" charset="-128"/>
        <a:cs typeface="Geneva" charset="0"/>
      </a:defRPr>
    </a:lvl2pPr>
    <a:lvl3pPr marL="914400" algn="l" rtl="0" eaLnBrk="0" fontAlgn="base" hangingPunct="0">
      <a:spcBef>
        <a:spcPct val="30000"/>
      </a:spcBef>
      <a:spcAft>
        <a:spcPct val="0"/>
      </a:spcAft>
      <a:defRPr sz="1200" kern="1200">
        <a:solidFill>
          <a:schemeClr val="tx1"/>
        </a:solidFill>
        <a:latin typeface="Open Sans" charset="0"/>
        <a:ea typeface="Geneva" pitchFamily="-110" charset="-128"/>
        <a:cs typeface="Geneva" charset="0"/>
      </a:defRPr>
    </a:lvl3pPr>
    <a:lvl4pPr marL="1371600" algn="l" rtl="0" eaLnBrk="0" fontAlgn="base" hangingPunct="0">
      <a:spcBef>
        <a:spcPct val="30000"/>
      </a:spcBef>
      <a:spcAft>
        <a:spcPct val="0"/>
      </a:spcAft>
      <a:defRPr sz="1200" kern="1200">
        <a:solidFill>
          <a:schemeClr val="tx1"/>
        </a:solidFill>
        <a:latin typeface="Open Sans" charset="0"/>
        <a:ea typeface="Geneva" pitchFamily="-110" charset="-128"/>
        <a:cs typeface="Geneva" charset="0"/>
      </a:defRPr>
    </a:lvl4pPr>
    <a:lvl5pPr marL="1828800" algn="l" rtl="0" eaLnBrk="0" fontAlgn="base" hangingPunct="0">
      <a:spcBef>
        <a:spcPct val="30000"/>
      </a:spcBef>
      <a:spcAft>
        <a:spcPct val="0"/>
      </a:spcAft>
      <a:defRPr sz="1200" kern="1200">
        <a:solidFill>
          <a:schemeClr val="tx1"/>
        </a:solidFill>
        <a:latin typeface="Open Sans" charset="0"/>
        <a:ea typeface="Geneva" pitchFamily="-110" charset="-128"/>
        <a:cs typeface="Geneva"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45 Helvetica Light" charset="0"/>
                <a:ea typeface="ＭＳ Ｐゴシック" charset="-128"/>
              </a:defRPr>
            </a:lvl1pPr>
            <a:lvl2pPr marL="742950" indent="-285750">
              <a:defRPr sz="2400">
                <a:solidFill>
                  <a:schemeClr val="tx1"/>
                </a:solidFill>
                <a:latin typeface="45 Helvetica Light" charset="0"/>
                <a:ea typeface="ＭＳ Ｐゴシック" charset="-128"/>
              </a:defRPr>
            </a:lvl2pPr>
            <a:lvl3pPr marL="1143000" indent="-228600">
              <a:defRPr sz="2400">
                <a:solidFill>
                  <a:schemeClr val="tx1"/>
                </a:solidFill>
                <a:latin typeface="45 Helvetica Light" charset="0"/>
                <a:ea typeface="ＭＳ Ｐゴシック" charset="-128"/>
              </a:defRPr>
            </a:lvl3pPr>
            <a:lvl4pPr marL="1600200" indent="-228600">
              <a:defRPr sz="2400">
                <a:solidFill>
                  <a:schemeClr val="tx1"/>
                </a:solidFill>
                <a:latin typeface="45 Helvetica Light" charset="0"/>
                <a:ea typeface="ＭＳ Ｐゴシック" charset="-128"/>
              </a:defRPr>
            </a:lvl4pPr>
            <a:lvl5pPr marL="2057400" indent="-228600">
              <a:defRPr sz="2400">
                <a:solidFill>
                  <a:schemeClr val="tx1"/>
                </a:solidFill>
                <a:latin typeface="45 Helvetica Light" charset="0"/>
                <a:ea typeface="ＭＳ Ｐゴシック" charset="-128"/>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128"/>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128"/>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128"/>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128"/>
              </a:defRPr>
            </a:lvl9pPr>
          </a:lstStyle>
          <a:p>
            <a:fld id="{A4676FBE-E17B-9F40-B294-2A0EC4B80004}" type="slidenum">
              <a:rPr lang="en-US" altLang="x-none" sz="1200">
                <a:latin typeface="Open Sans" charset="0"/>
              </a:rPr>
              <a:pPr/>
              <a:t>0</a:t>
            </a:fld>
            <a:endParaRPr lang="en-US" altLang="x-none" sz="1200">
              <a:latin typeface="Open Sans" charset="0"/>
            </a:endParaRPr>
          </a:p>
        </p:txBody>
      </p:sp>
      <p:sp>
        <p:nvSpPr>
          <p:cNvPr id="6146" name="Rectangle 2"/>
          <p:cNvSpPr>
            <a:spLocks noGrp="1" noRot="1" noChangeAspect="1" noChangeArrowheads="1" noTextEdit="1"/>
          </p:cNvSpPr>
          <p:nvPr>
            <p:ph type="sldImg"/>
          </p:nvPr>
        </p:nvSpPr>
        <p:spPr>
          <a:xfrm>
            <a:off x="381000" y="685800"/>
            <a:ext cx="6096000" cy="3429000"/>
          </a:xfrm>
          <a:ln/>
        </p:spPr>
      </p:sp>
      <p:sp>
        <p:nvSpPr>
          <p:cNvPr id="6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x-none" dirty="0">
              <a:ea typeface="ＭＳ Ｐゴシック" charset="-128"/>
              <a:cs typeface="Geneva" charset="0"/>
            </a:endParaRPr>
          </a:p>
        </p:txBody>
      </p:sp>
    </p:spTree>
    <p:extLst>
      <p:ext uri="{BB962C8B-B14F-4D97-AF65-F5344CB8AC3E}">
        <p14:creationId xmlns:p14="http://schemas.microsoft.com/office/powerpoint/2010/main" val="298275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These observations seem to follow a general trend. We want to propose our theory for a Criteria for </a:t>
            </a:r>
            <a:r>
              <a:rPr lang="en-US" baseline="0" dirty="0" smtClean="0"/>
              <a:t>selecting intercalation </a:t>
            </a:r>
            <a:r>
              <a:rPr lang="en-US" baseline="0" dirty="0" err="1" smtClean="0"/>
              <a:t>mateirlas</a:t>
            </a:r>
            <a:r>
              <a:rPr lang="en-US" baseline="0" dirty="0" smtClean="0"/>
              <a:t> as catalysts for various electrochemical reactions. </a:t>
            </a:r>
            <a:endParaRPr lang="en-US" baseline="0" dirty="0" smtClean="0"/>
          </a:p>
          <a:p>
            <a:r>
              <a:rPr lang="en-US" baseline="0" dirty="0" smtClean="0"/>
              <a:t>We propose that since Cathodic materials are stable at high oxidative potentials, they could potentially behave as OER catalysts. Hence LCO, LMO, NMC </a:t>
            </a:r>
            <a:r>
              <a:rPr lang="en-US" baseline="0" dirty="0" err="1" smtClean="0"/>
              <a:t>etc</a:t>
            </a:r>
            <a:r>
              <a:rPr lang="en-US" baseline="0" dirty="0" smtClean="0"/>
              <a:t> could be suitable for Oxygen evolution reaction. </a:t>
            </a:r>
          </a:p>
          <a:p>
            <a:r>
              <a:rPr lang="en-US" baseline="0" dirty="0" smtClean="0"/>
              <a:t>Similarly, anodic materials that are stable at low reductive potentials, could be used potentially for Oxygen reduction reaction</a:t>
            </a:r>
          </a:p>
          <a:p>
            <a:endParaRPr lang="en-US" baseline="0" dirty="0" smtClean="0"/>
          </a:p>
          <a:p>
            <a:r>
              <a:rPr lang="en-US" baseline="0" dirty="0" smtClean="0"/>
              <a:t>A preliminary stability check step can be used to eliminate candidates of this list. </a:t>
            </a:r>
          </a:p>
          <a:p>
            <a:r>
              <a:rPr lang="en-US" baseline="0" dirty="0" smtClean="0"/>
              <a:t>Pre-screening steps that we propose to include are: </a:t>
            </a:r>
          </a:p>
          <a:p>
            <a:r>
              <a:rPr lang="en-US" baseline="0" dirty="0" smtClean="0"/>
              <a:t>Firstly, the formation free energy of the material should be negative </a:t>
            </a:r>
            <a:endParaRPr lang="en-US" baseline="0" dirty="0" smtClean="0"/>
          </a:p>
          <a:p>
            <a:r>
              <a:rPr lang="en-US" baseline="0" dirty="0" smtClean="0"/>
              <a:t>Secondly, at </a:t>
            </a:r>
            <a:r>
              <a:rPr lang="en-US" baseline="0" dirty="0" smtClean="0"/>
              <a:t>the reaction potential, the material should not undergo phase transition or decomposition. </a:t>
            </a:r>
          </a:p>
          <a:p>
            <a:r>
              <a:rPr lang="en-US" baseline="0" dirty="0" smtClean="0"/>
              <a:t>If these conditions are satisfied, the materials could possibility used for catalyzing </a:t>
            </a:r>
            <a:r>
              <a:rPr lang="en-US" baseline="0" smtClean="0"/>
              <a:t>these </a:t>
            </a:r>
            <a:r>
              <a:rPr lang="en-US" baseline="0" smtClean="0"/>
              <a:t>reactions</a:t>
            </a: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With an end goal of screening intercalation materials for various reactions, we start first with Lithium cobalt Oxide.</a:t>
            </a:r>
          </a:p>
          <a:p>
            <a:endParaRPr lang="en-US" baseline="0" dirty="0" smtClean="0"/>
          </a:p>
        </p:txBody>
      </p:sp>
      <p:sp>
        <p:nvSpPr>
          <p:cNvPr id="4" name="Slide Number Placeholder 3"/>
          <p:cNvSpPr>
            <a:spLocks noGrp="1"/>
          </p:cNvSpPr>
          <p:nvPr>
            <p:ph type="sldNum" sz="quarter" idx="10"/>
          </p:nvPr>
        </p:nvSpPr>
        <p:spPr/>
        <p:txBody>
          <a:bodyPr/>
          <a:lstStyle/>
          <a:p>
            <a:pPr>
              <a:defRPr/>
            </a:pPr>
            <a:fld id="{2B24F439-14CB-B64A-A38E-43868DBA8F9B}" type="slidenum">
              <a:rPr lang="en-US" altLang="x-none" smtClean="0"/>
              <a:pPr>
                <a:defRPr/>
              </a:pPr>
              <a:t>9</a:t>
            </a:fld>
            <a:endParaRPr lang="en-US" altLang="x-none"/>
          </a:p>
        </p:txBody>
      </p:sp>
    </p:spTree>
    <p:extLst>
      <p:ext uri="{BB962C8B-B14F-4D97-AF65-F5344CB8AC3E}">
        <p14:creationId xmlns:p14="http://schemas.microsoft.com/office/powerpoint/2010/main" val="138676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We optimize the lattice constants for all the different</a:t>
            </a:r>
            <a:r>
              <a:rPr lang="en-US" baseline="0" dirty="0" smtClean="0"/>
              <a:t> phases we have considered for Lithium Cobalt oxide.</a:t>
            </a:r>
          </a:p>
          <a:p>
            <a:r>
              <a:rPr lang="en-US" baseline="0" dirty="0" smtClean="0"/>
              <a:t>As it has a hcp type of lattice, we optimize the 2 lattice parameters a (use pointer) and c. </a:t>
            </a:r>
          </a:p>
          <a:p>
            <a:r>
              <a:rPr lang="en-US" baseline="0" dirty="0" smtClean="0"/>
              <a:t>To optimize the both the lattice, I create a mesh grid of a and c with a 5% positive and negative strain. The plot shows a contour of relative bulk energy as a function of the lattice parameters. Using this we find the optimized lattice constant that has maximum stability. </a:t>
            </a:r>
          </a:p>
        </p:txBody>
      </p:sp>
      <p:sp>
        <p:nvSpPr>
          <p:cNvPr id="4" name="Slide Number Placeholder 3"/>
          <p:cNvSpPr>
            <a:spLocks noGrp="1"/>
          </p:cNvSpPr>
          <p:nvPr>
            <p:ph type="sldNum" sz="quarter" idx="10"/>
          </p:nvPr>
        </p:nvSpPr>
        <p:spPr/>
        <p:txBody>
          <a:bodyPr/>
          <a:lstStyle/>
          <a:p>
            <a:pPr>
              <a:defRPr/>
            </a:pPr>
            <a:fld id="{2B24F439-14CB-B64A-A38E-43868DBA8F9B}" type="slidenum">
              <a:rPr lang="en-US" altLang="x-none" smtClean="0"/>
              <a:pPr>
                <a:defRPr/>
              </a:pPr>
              <a:t>10</a:t>
            </a:fld>
            <a:endParaRPr lang="en-US" altLang="x-none"/>
          </a:p>
        </p:txBody>
      </p:sp>
    </p:spTree>
    <p:extLst>
      <p:ext uri="{BB962C8B-B14F-4D97-AF65-F5344CB8AC3E}">
        <p14:creationId xmlns:p14="http://schemas.microsoft.com/office/powerpoint/2010/main" val="1531193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order to map out the possible stable phases on the surface of the catalysts, we create a </a:t>
            </a:r>
            <a:r>
              <a:rPr lang="en-US" baseline="0" dirty="0" err="1" smtClean="0"/>
              <a:t>pourbaix</a:t>
            </a:r>
            <a:r>
              <a:rPr lang="en-US" baseline="0" dirty="0" smtClean="0"/>
              <a:t> diagram. The plot shows Free energy change per surface atom as a function of Potential referenced to SHE at pH=0. </a:t>
            </a:r>
          </a:p>
          <a:p>
            <a:r>
              <a:rPr lang="en-US" dirty="0" smtClean="0"/>
              <a:t>As </a:t>
            </a:r>
            <a:r>
              <a:rPr lang="en-US" dirty="0" smtClean="0"/>
              <a:t>can be observed here (Pointer), we see that the</a:t>
            </a:r>
            <a:r>
              <a:rPr lang="en-US" baseline="0" dirty="0" smtClean="0"/>
              <a:t> surface is more stable covered with a half monolayer of OH and O than a clean surface. And for potential referenced to Standard hydrogen electrode above 0, we find the surface covered with half monolayer of oxygen is always stable. </a:t>
            </a:r>
            <a:endParaRPr lang="en-US" dirty="0" smtClean="0"/>
          </a:p>
          <a:p>
            <a:r>
              <a:rPr lang="en-US" dirty="0" smtClean="0"/>
              <a:t>These</a:t>
            </a:r>
            <a:r>
              <a:rPr lang="en-US" baseline="0" dirty="0" smtClean="0"/>
              <a:t> results are some of the preliminary results for the surface of Lithium Cobalt oxide. We are trying to further explore the more combinations of intermediates on the surface to get a more detailed Pourbaix diagram. </a:t>
            </a:r>
          </a:p>
          <a:p>
            <a:r>
              <a:rPr lang="en-US" baseline="0" dirty="0" smtClean="0"/>
              <a:t>But these results help us understand that the surface in the reaction condition will always be covered with half monolayer of O. This result is in agreement with the results obtained by Michal </a:t>
            </a:r>
            <a:r>
              <a:rPr lang="en-US" baseline="0" dirty="0" err="1" smtClean="0"/>
              <a:t>Bajdich</a:t>
            </a:r>
            <a:r>
              <a:rPr lang="en-US" baseline="0" dirty="0" smtClean="0"/>
              <a:t> at Stanford. </a:t>
            </a:r>
            <a:endParaRPr lang="en-US" baseline="0" dirty="0" smtClean="0"/>
          </a:p>
        </p:txBody>
      </p:sp>
      <p:sp>
        <p:nvSpPr>
          <p:cNvPr id="4" name="Slide Number Placeholder 3"/>
          <p:cNvSpPr>
            <a:spLocks noGrp="1"/>
          </p:cNvSpPr>
          <p:nvPr>
            <p:ph type="sldNum" sz="quarter" idx="10"/>
          </p:nvPr>
        </p:nvSpPr>
        <p:spPr/>
        <p:txBody>
          <a:bodyPr/>
          <a:lstStyle/>
          <a:p>
            <a:pPr>
              <a:defRPr/>
            </a:pPr>
            <a:fld id="{2B24F439-14CB-B64A-A38E-43868DBA8F9B}" type="slidenum">
              <a:rPr lang="en-US" altLang="x-none" smtClean="0"/>
              <a:pPr>
                <a:defRPr/>
              </a:pPr>
              <a:t>11</a:t>
            </a:fld>
            <a:endParaRPr lang="en-US" altLang="x-none"/>
          </a:p>
        </p:txBody>
      </p:sp>
    </p:spTree>
    <p:extLst>
      <p:ext uri="{BB962C8B-B14F-4D97-AF65-F5344CB8AC3E}">
        <p14:creationId xmlns:p14="http://schemas.microsoft.com/office/powerpoint/2010/main" val="649969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These</a:t>
            </a:r>
            <a:r>
              <a:rPr lang="en-US" i="0" baseline="0" dirty="0" smtClean="0"/>
              <a:t> </a:t>
            </a:r>
            <a:r>
              <a:rPr lang="en-US" i="0" baseline="0" dirty="0" err="1" smtClean="0"/>
              <a:t>pourbaix</a:t>
            </a:r>
            <a:r>
              <a:rPr lang="en-US" i="0" baseline="0" dirty="0" smtClean="0"/>
              <a:t> diagrams are routinely used to self-consistently determine the state of the surface, thereby calculating the adsorption free energies of the  intermediates and the resulting theoretical activity of the catalyst. Given the importance of accurately identifying the surface structure, in this work </a:t>
            </a:r>
            <a:r>
              <a:rPr lang="en-US" sz="1200" b="0" i="0" kern="1200" dirty="0" smtClean="0">
                <a:solidFill>
                  <a:schemeClr val="tx1"/>
                </a:solidFill>
                <a:effectLst/>
                <a:latin typeface="Open Sans" charset="0"/>
                <a:ea typeface="ＭＳ Ｐゴシック" charset="0"/>
                <a:cs typeface="Geneva" pitchFamily="-110" charset="-128"/>
              </a:rPr>
              <a:t>we utilize error-estimation capabilities within the BEEF-</a:t>
            </a:r>
            <a:r>
              <a:rPr lang="en-US" sz="1200" b="0" i="0" kern="1200" dirty="0" err="1" smtClean="0">
                <a:solidFill>
                  <a:schemeClr val="tx1"/>
                </a:solidFill>
                <a:effectLst/>
                <a:latin typeface="Open Sans" charset="0"/>
                <a:ea typeface="ＭＳ Ｐゴシック" charset="0"/>
                <a:cs typeface="Geneva" pitchFamily="-110" charset="-128"/>
              </a:rPr>
              <a:t>vdW</a:t>
            </a:r>
            <a:r>
              <a:rPr lang="en-US" sz="1200" b="0" i="0" kern="1200" dirty="0" smtClean="0">
                <a:solidFill>
                  <a:schemeClr val="tx1"/>
                </a:solidFill>
                <a:effectLst/>
                <a:latin typeface="Open Sans" charset="0"/>
                <a:ea typeface="ＭＳ Ｐゴシック" charset="0"/>
                <a:cs typeface="Geneva" pitchFamily="-110" charset="-128"/>
              </a:rPr>
              <a:t> exchange correlation we utilize error-estimation capabilities within the BEEF-</a:t>
            </a:r>
            <a:r>
              <a:rPr lang="en-US" sz="1200" b="0" i="0" kern="1200" dirty="0" err="1" smtClean="0">
                <a:solidFill>
                  <a:schemeClr val="tx1"/>
                </a:solidFill>
                <a:effectLst/>
                <a:latin typeface="Open Sans" charset="0"/>
                <a:ea typeface="ＭＳ Ｐゴシック" charset="0"/>
                <a:cs typeface="Geneva" pitchFamily="-110" charset="-128"/>
              </a:rPr>
              <a:t>vdW</a:t>
            </a:r>
            <a:r>
              <a:rPr lang="en-US" sz="1200" b="0" i="0" kern="1200" dirty="0" smtClean="0">
                <a:solidFill>
                  <a:schemeClr val="tx1"/>
                </a:solidFill>
                <a:effectLst/>
                <a:latin typeface="Open Sans" charset="0"/>
                <a:ea typeface="ＭＳ Ｐゴシック" charset="0"/>
                <a:cs typeface="Geneva" pitchFamily="-110" charset="-128"/>
              </a:rPr>
              <a:t> exchange correlation.</a:t>
            </a:r>
          </a:p>
          <a:p>
            <a:endParaRPr lang="en-US" sz="1200" b="0" i="0" kern="1200" dirty="0" smtClean="0">
              <a:solidFill>
                <a:schemeClr val="tx1"/>
              </a:solidFill>
              <a:effectLst/>
              <a:latin typeface="Open Sans" charset="0"/>
              <a:ea typeface="ＭＳ Ｐゴシック" charset="0"/>
              <a:cs typeface="Geneva" pitchFamily="-110" charset="-128"/>
            </a:endParaRPr>
          </a:p>
          <a:p>
            <a:r>
              <a:rPr lang="en-US" sz="1200" b="0" i="0" kern="1200" dirty="0" smtClean="0">
                <a:solidFill>
                  <a:schemeClr val="tx1"/>
                </a:solidFill>
                <a:effectLst/>
                <a:latin typeface="Open Sans" charset="0"/>
                <a:ea typeface="ＭＳ Ｐゴシック" charset="0"/>
                <a:cs typeface="Geneva" pitchFamily="-110" charset="-128"/>
              </a:rPr>
              <a:t>The black</a:t>
            </a:r>
            <a:r>
              <a:rPr lang="en-US" sz="1200" b="0" i="0" kern="1200" baseline="0" dirty="0" smtClean="0">
                <a:solidFill>
                  <a:schemeClr val="tx1"/>
                </a:solidFill>
                <a:effectLst/>
                <a:latin typeface="Open Sans" charset="0"/>
                <a:ea typeface="ＭＳ Ｐゴシック" charset="0"/>
                <a:cs typeface="Geneva" pitchFamily="-110" charset="-128"/>
              </a:rPr>
              <a:t> line in the plot (pointer)</a:t>
            </a:r>
            <a:r>
              <a:rPr lang="en-US" sz="1200" b="0" i="0" kern="1200" dirty="0" smtClean="0">
                <a:solidFill>
                  <a:schemeClr val="tx1"/>
                </a:solidFill>
                <a:effectLst/>
                <a:latin typeface="Open Sans" charset="0"/>
                <a:ea typeface="ＭＳ Ｐゴシック" charset="0"/>
                <a:cs typeface="Geneva" pitchFamily="-110" charset="-128"/>
              </a:rPr>
              <a:t> shows the BEEF-</a:t>
            </a:r>
            <a:r>
              <a:rPr lang="en-US" sz="1200" b="0" i="0" kern="1200" dirty="0" err="1" smtClean="0">
                <a:solidFill>
                  <a:schemeClr val="tx1"/>
                </a:solidFill>
                <a:effectLst/>
                <a:latin typeface="Open Sans" charset="0"/>
                <a:ea typeface="ＭＳ Ｐゴシック" charset="0"/>
                <a:cs typeface="Geneva" pitchFamily="-110" charset="-128"/>
              </a:rPr>
              <a:t>vdW</a:t>
            </a:r>
            <a:r>
              <a:rPr lang="en-US" sz="1200" b="0" i="0" kern="1200" dirty="0" smtClean="0">
                <a:solidFill>
                  <a:schemeClr val="tx1"/>
                </a:solidFill>
                <a:effectLst/>
                <a:latin typeface="Open Sans" charset="0"/>
                <a:ea typeface="ＭＳ Ｐゴシック" charset="0"/>
                <a:cs typeface="Geneva" pitchFamily="-110" charset="-128"/>
              </a:rPr>
              <a:t> exchange enhancement factor as a function of </a:t>
            </a:r>
            <a:r>
              <a:rPr lang="en-US" dirty="0" smtClean="0"/>
              <a:t>reduced density gradient s, </a:t>
            </a:r>
            <a:r>
              <a:rPr lang="en-US" sz="1200" b="0" i="0" kern="1200" dirty="0" smtClean="0">
                <a:solidFill>
                  <a:schemeClr val="tx1"/>
                </a:solidFill>
                <a:effectLst/>
                <a:latin typeface="Open Sans" charset="0"/>
                <a:ea typeface="ＭＳ Ｐゴシック" charset="0"/>
                <a:cs typeface="Geneva" pitchFamily="-110" charset="-128"/>
              </a:rPr>
              <a:t>while the orange lines</a:t>
            </a:r>
            <a:r>
              <a:rPr lang="en-US" sz="1200" b="0" i="0" kern="1200" baseline="0" dirty="0" smtClean="0">
                <a:solidFill>
                  <a:schemeClr val="tx1"/>
                </a:solidFill>
                <a:effectLst/>
                <a:latin typeface="Open Sans" charset="0"/>
                <a:ea typeface="ＭＳ Ｐゴシック" charset="0"/>
                <a:cs typeface="Geneva" pitchFamily="-110" charset="-128"/>
              </a:rPr>
              <a:t> depicts the exchange enhancement factor </a:t>
            </a:r>
            <a:r>
              <a:rPr lang="en-US" dirty="0" smtClean="0"/>
              <a:t>for 50 samples of the randomly generated ensemble. Dashed black lines mark the exchange model perturbations that yield DFT results ±1 standard deviation away from BEEF–</a:t>
            </a:r>
            <a:r>
              <a:rPr lang="en-US" dirty="0" err="1" smtClean="0"/>
              <a:t>vdW</a:t>
            </a:r>
            <a:r>
              <a:rPr lang="en-US" dirty="0" smtClean="0"/>
              <a:t> results. </a:t>
            </a:r>
          </a:p>
          <a:p>
            <a:r>
              <a:rPr lang="en-US" sz="1200" b="0" i="0" kern="1200" dirty="0" smtClean="0">
                <a:solidFill>
                  <a:schemeClr val="tx1"/>
                </a:solidFill>
                <a:effectLst/>
                <a:latin typeface="Open Sans" charset="0"/>
                <a:ea typeface="ＭＳ Ｐゴシック" charset="0"/>
                <a:cs typeface="Geneva" pitchFamily="-110" charset="-128"/>
              </a:rPr>
              <a:t>This</a:t>
            </a:r>
            <a:r>
              <a:rPr lang="en-US" sz="1200" b="0" i="0" kern="1200" baseline="0" dirty="0" smtClean="0">
                <a:solidFill>
                  <a:schemeClr val="tx1"/>
                </a:solidFill>
                <a:effectLst/>
                <a:latin typeface="Open Sans" charset="0"/>
                <a:ea typeface="ＭＳ Ｐゴシック" charset="0"/>
                <a:cs typeface="Geneva" pitchFamily="-110" charset="-128"/>
              </a:rPr>
              <a:t> implies that instead of one energy value calculated using DFT, now we have an ensemble of values. This gives us a way to quantify the uncertainties in these calculations. Here I am showing a histogram of free energy of half monolayer of OH on Lithium Cobalt oxide surface. </a:t>
            </a:r>
          </a:p>
          <a:p>
            <a:r>
              <a:rPr lang="en-US" sz="1200" b="0" i="0" kern="1200" baseline="0" dirty="0" smtClean="0">
                <a:solidFill>
                  <a:schemeClr val="tx1"/>
                </a:solidFill>
                <a:effectLst/>
                <a:latin typeface="Open Sans" charset="0"/>
                <a:ea typeface="ＭＳ Ｐゴシック" charset="0"/>
                <a:cs typeface="Geneva" pitchFamily="-110" charset="-128"/>
              </a:rPr>
              <a:t>Hence in the </a:t>
            </a:r>
            <a:r>
              <a:rPr lang="en-US" sz="1200" b="0" i="0" kern="1200" baseline="0" dirty="0" err="1" smtClean="0">
                <a:solidFill>
                  <a:schemeClr val="tx1"/>
                </a:solidFill>
                <a:effectLst/>
                <a:latin typeface="Open Sans" charset="0"/>
                <a:ea typeface="ＭＳ Ｐゴシック" charset="0"/>
                <a:cs typeface="Geneva" pitchFamily="-110" charset="-128"/>
              </a:rPr>
              <a:t>pourbiax</a:t>
            </a:r>
            <a:r>
              <a:rPr lang="en-US" sz="1200" b="0" i="0" kern="1200" baseline="0" dirty="0" smtClean="0">
                <a:solidFill>
                  <a:schemeClr val="tx1"/>
                </a:solidFill>
                <a:effectLst/>
                <a:latin typeface="Open Sans" charset="0"/>
                <a:ea typeface="ＭＳ Ｐゴシック" charset="0"/>
                <a:cs typeface="Geneva" pitchFamily="-110" charset="-128"/>
              </a:rPr>
              <a:t> plot, instead of one line, we now have a ensemble of lines with different intercepts and same slope. </a:t>
            </a:r>
          </a:p>
          <a:p>
            <a:r>
              <a:rPr lang="en-US" sz="1200" b="0" i="0" kern="1200" baseline="0" dirty="0" smtClean="0">
                <a:solidFill>
                  <a:schemeClr val="tx1"/>
                </a:solidFill>
                <a:effectLst/>
                <a:latin typeface="Open Sans" charset="0"/>
                <a:ea typeface="ＭＳ Ｐゴシック" charset="0"/>
                <a:cs typeface="Geneva" pitchFamily="-110" charset="-128"/>
              </a:rPr>
              <a:t>If we take a look any potential at this point, say U=0, each exchange correlation will determine a different stability configuration. </a:t>
            </a:r>
            <a:endParaRPr lang="en-US" sz="1200" b="0" i="0" kern="1200" dirty="0" smtClean="0">
              <a:solidFill>
                <a:schemeClr val="tx1"/>
              </a:solidFill>
              <a:effectLst/>
              <a:latin typeface="Open Sans" charset="0"/>
              <a:ea typeface="ＭＳ Ｐゴシック" charset="0"/>
              <a:cs typeface="Geneva" pitchFamily="-110" charset="-128"/>
            </a:endParaRPr>
          </a:p>
          <a:p>
            <a:endParaRPr lang="en-US" sz="1200" b="0" i="0" kern="1200" dirty="0" smtClean="0">
              <a:solidFill>
                <a:schemeClr val="tx1"/>
              </a:solidFill>
              <a:effectLst/>
              <a:latin typeface="Open Sans" charset="0"/>
              <a:ea typeface="ＭＳ Ｐゴシック" charset="0"/>
              <a:cs typeface="Geneva" pitchFamily="-110" charset="-128"/>
            </a:endParaRPr>
          </a:p>
          <a:p>
            <a:endParaRPr lang="en-US" sz="1200" b="0" i="0" kern="1200" dirty="0" smtClean="0">
              <a:solidFill>
                <a:schemeClr val="tx1"/>
              </a:solidFill>
              <a:effectLst/>
              <a:latin typeface="Open Sans" charset="0"/>
              <a:ea typeface="ＭＳ Ｐゴシック" charset="0"/>
              <a:cs typeface="Geneva" pitchFamily="-110" charset="-128"/>
            </a:endParaRPr>
          </a:p>
          <a:p>
            <a:r>
              <a:rPr lang="en-US" sz="1200" b="0" i="0" kern="1200" dirty="0" smtClean="0">
                <a:solidFill>
                  <a:schemeClr val="tx1"/>
                </a:solidFill>
                <a:effectLst/>
                <a:latin typeface="Open Sans" charset="0"/>
                <a:ea typeface="ＭＳ Ｐゴシック" charset="0"/>
                <a:cs typeface="Geneva" pitchFamily="-110" charset="-128"/>
              </a:rPr>
              <a:t> </a:t>
            </a:r>
            <a:endParaRPr lang="en-US" i="0" dirty="0" smtClean="0"/>
          </a:p>
          <a:p>
            <a:endParaRPr lang="en-US" dirty="0"/>
          </a:p>
        </p:txBody>
      </p:sp>
      <p:sp>
        <p:nvSpPr>
          <p:cNvPr id="4" name="Slide Number Placeholder 3"/>
          <p:cNvSpPr>
            <a:spLocks noGrp="1"/>
          </p:cNvSpPr>
          <p:nvPr>
            <p:ph type="sldNum" sz="quarter" idx="10"/>
          </p:nvPr>
        </p:nvSpPr>
        <p:spPr/>
        <p:txBody>
          <a:bodyPr/>
          <a:lstStyle/>
          <a:p>
            <a:pPr>
              <a:defRPr/>
            </a:pPr>
            <a:fld id="{2B24F439-14CB-B64A-A38E-43868DBA8F9B}" type="slidenum">
              <a:rPr lang="en-US" altLang="x-none" smtClean="0"/>
              <a:pPr>
                <a:defRPr/>
              </a:pPr>
              <a:t>12</a:t>
            </a:fld>
            <a:endParaRPr lang="en-US" altLang="x-none"/>
          </a:p>
        </p:txBody>
      </p:sp>
    </p:spTree>
    <p:extLst>
      <p:ext uri="{BB962C8B-B14F-4D97-AF65-F5344CB8AC3E}">
        <p14:creationId xmlns:p14="http://schemas.microsoft.com/office/powerpoint/2010/main" val="275621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Hence</a:t>
            </a:r>
            <a:r>
              <a:rPr lang="en-US" i="0" baseline="0" dirty="0" smtClean="0"/>
              <a:t> by precisely knowing the number of </a:t>
            </a:r>
            <a:r>
              <a:rPr lang="en-US" i="0" baseline="0" dirty="0" err="1" smtClean="0"/>
              <a:t>functionals</a:t>
            </a:r>
            <a:r>
              <a:rPr lang="en-US" i="0" baseline="0" dirty="0" smtClean="0"/>
              <a:t> predicting a surface to be stable, we can plot a probabilistic Pourbaix diagram or a fractional predominance diagram. By incorporating the uncertainty, we now can say to a first approximation our prediction show that the surface is covered majority by half mono layer of O* i.e. about 50.7 % of the surface is ½ ML O*</a:t>
            </a:r>
          </a:p>
          <a:p>
            <a:endParaRPr lang="en-US" i="0" baseline="0" dirty="0" smtClean="0"/>
          </a:p>
          <a:p>
            <a:r>
              <a:rPr lang="en-US" i="0" dirty="0" smtClean="0"/>
              <a:t>Once again, these are just</a:t>
            </a:r>
            <a:r>
              <a:rPr lang="en-US" i="0" baseline="0" dirty="0" smtClean="0"/>
              <a:t> preliminary results, we are trying to look into more detailed calculations to understand the true nature of the surface. </a:t>
            </a:r>
            <a:endParaRPr lang="en-US" i="0" dirty="0" smtClean="0"/>
          </a:p>
        </p:txBody>
      </p:sp>
      <p:sp>
        <p:nvSpPr>
          <p:cNvPr id="4" name="Slide Number Placeholder 3"/>
          <p:cNvSpPr>
            <a:spLocks noGrp="1"/>
          </p:cNvSpPr>
          <p:nvPr>
            <p:ph type="sldNum" sz="quarter" idx="10"/>
          </p:nvPr>
        </p:nvSpPr>
        <p:spPr/>
        <p:txBody>
          <a:bodyPr/>
          <a:lstStyle/>
          <a:p>
            <a:pPr>
              <a:defRPr/>
            </a:pPr>
            <a:fld id="{2B24F439-14CB-B64A-A38E-43868DBA8F9B}" type="slidenum">
              <a:rPr lang="en-US" altLang="x-none" smtClean="0"/>
              <a:pPr>
                <a:defRPr/>
              </a:pPr>
              <a:t>13</a:t>
            </a:fld>
            <a:endParaRPr lang="en-US" altLang="x-none"/>
          </a:p>
        </p:txBody>
      </p:sp>
    </p:spTree>
    <p:extLst>
      <p:ext uri="{BB962C8B-B14F-4D97-AF65-F5344CB8AC3E}">
        <p14:creationId xmlns:p14="http://schemas.microsoft.com/office/powerpoint/2010/main" val="374402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Coming back to activity of these catalyst, here is the</a:t>
            </a:r>
            <a:r>
              <a:rPr lang="en-US" baseline="0" dirty="0" smtClean="0"/>
              <a:t> activity volcano that we get using our thermodynamic analysis. We have made an assumption that the surface is only covered with 1/4</a:t>
            </a:r>
            <a:r>
              <a:rPr lang="en-US" baseline="30000" dirty="0" smtClean="0"/>
              <a:t>th</a:t>
            </a:r>
            <a:r>
              <a:rPr lang="en-US" baseline="0" dirty="0" smtClean="0"/>
              <a:t> mono layer of adsorbed species and the activity is not calculated self consistently using the Pourbaix plot. The absolute values of the overpotential would change, but we are hoping that we are correct in capturing the trend. </a:t>
            </a:r>
          </a:p>
          <a:p>
            <a:endParaRPr lang="en-US" baseline="0" dirty="0" smtClean="0"/>
          </a:p>
          <a:p>
            <a:r>
              <a:rPr lang="en-US" baseline="0" dirty="0" smtClean="0"/>
              <a:t>Cobalt oxide behaving as an really amazing catalyst is just an artifact of the way we have done our calculations. Once we have a detailed Pourbaix diagram for cobalt oxide and the other phases, we will be able to report the accurate activities. </a:t>
            </a:r>
            <a:endParaRPr lang="en-US" dirty="0" smtClean="0"/>
          </a:p>
        </p:txBody>
      </p:sp>
      <p:sp>
        <p:nvSpPr>
          <p:cNvPr id="4" name="Slide Number Placeholder 3"/>
          <p:cNvSpPr>
            <a:spLocks noGrp="1"/>
          </p:cNvSpPr>
          <p:nvPr>
            <p:ph type="sldNum" sz="quarter" idx="10"/>
          </p:nvPr>
        </p:nvSpPr>
        <p:spPr/>
        <p:txBody>
          <a:bodyPr/>
          <a:lstStyle/>
          <a:p>
            <a:pPr>
              <a:defRPr/>
            </a:pPr>
            <a:fld id="{2B24F439-14CB-B64A-A38E-43868DBA8F9B}" type="slidenum">
              <a:rPr lang="en-US" altLang="x-none" smtClean="0"/>
              <a:pPr>
                <a:defRPr/>
              </a:pPr>
              <a:t>14</a:t>
            </a:fld>
            <a:endParaRPr lang="en-US" altLang="x-none"/>
          </a:p>
        </p:txBody>
      </p:sp>
    </p:spTree>
    <p:extLst>
      <p:ext uri="{BB962C8B-B14F-4D97-AF65-F5344CB8AC3E}">
        <p14:creationId xmlns:p14="http://schemas.microsoft.com/office/powerpoint/2010/main" val="970786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Harvesting</a:t>
            </a:r>
            <a:r>
              <a:rPr lang="en-US" baseline="0" dirty="0" smtClean="0"/>
              <a:t> energy directly from sunlight offers a desirable approach to fulfill the need for clean energy. </a:t>
            </a:r>
          </a:p>
          <a:p>
            <a:endParaRPr lang="en-US" baseline="0" dirty="0" smtClean="0"/>
          </a:p>
          <a:p>
            <a:r>
              <a:rPr lang="en-US" baseline="0" dirty="0" smtClean="0"/>
              <a:t>Our ability to split water and use Polymer electrolyte membrane cells or solid oxide fuel cells to produce electricity is limited by the activity of the catalysts for oxygen and hydrogen evolution. In this talk I will be focusing on Oxygen evolution reaction catalysis. </a:t>
            </a:r>
            <a:endParaRPr lang="en-US" dirty="0"/>
          </a:p>
        </p:txBody>
      </p:sp>
      <p:sp>
        <p:nvSpPr>
          <p:cNvPr id="4" name="Slide Number Placeholder 3"/>
          <p:cNvSpPr>
            <a:spLocks noGrp="1"/>
          </p:cNvSpPr>
          <p:nvPr>
            <p:ph type="sldNum" sz="quarter" idx="10"/>
          </p:nvPr>
        </p:nvSpPr>
        <p:spPr/>
        <p:txBody>
          <a:bodyPr/>
          <a:lstStyle/>
          <a:p>
            <a:pPr>
              <a:defRPr/>
            </a:pPr>
            <a:fld id="{2B24F439-14CB-B64A-A38E-43868DBA8F9B}" type="slidenum">
              <a:rPr lang="en-US" altLang="x-none" smtClean="0"/>
              <a:pPr>
                <a:defRPr/>
              </a:pPr>
              <a:t>1</a:t>
            </a:fld>
            <a:endParaRPr lang="en-US" altLang="x-none"/>
          </a:p>
        </p:txBody>
      </p:sp>
    </p:spTree>
    <p:extLst>
      <p:ext uri="{BB962C8B-B14F-4D97-AF65-F5344CB8AC3E}">
        <p14:creationId xmlns:p14="http://schemas.microsoft.com/office/powerpoint/2010/main" val="899322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Currently</a:t>
            </a:r>
            <a:r>
              <a:rPr lang="en-US" baseline="0" dirty="0" smtClean="0"/>
              <a:t> Ruthenium dioxide and Iridium dioxide are known to be the most active catalysts for Oxygen evolution reaction. </a:t>
            </a:r>
          </a:p>
          <a:p>
            <a:endParaRPr lang="en-US" baseline="0" dirty="0" smtClean="0"/>
          </a:p>
          <a:p>
            <a:r>
              <a:rPr lang="en-US" baseline="0" dirty="0" smtClean="0"/>
              <a:t>Although their high cost and low abundance, makes them unusable on a large industrial scale. </a:t>
            </a:r>
          </a:p>
          <a:p>
            <a:endParaRPr lang="en-US" baseline="0" dirty="0" smtClean="0"/>
          </a:p>
          <a:p>
            <a:r>
              <a:rPr lang="en-US" baseline="0" dirty="0" smtClean="0"/>
              <a:t>This motivates us to find a new class of materials apart from the well known rutile oxides and perovskites that are cheap and abundant to replace these precious metal based catalysts. </a:t>
            </a:r>
          </a:p>
          <a:p>
            <a:endParaRPr lang="en-US" baseline="0" dirty="0" smtClean="0"/>
          </a:p>
          <a:p>
            <a:r>
              <a:rPr lang="en-US" i="1" baseline="0" dirty="0" smtClean="0"/>
              <a:t>Higher res possible for right figure?</a:t>
            </a:r>
          </a:p>
        </p:txBody>
      </p:sp>
      <p:sp>
        <p:nvSpPr>
          <p:cNvPr id="4" name="Slide Number Placeholder 3"/>
          <p:cNvSpPr>
            <a:spLocks noGrp="1"/>
          </p:cNvSpPr>
          <p:nvPr>
            <p:ph type="sldNum" sz="quarter" idx="10"/>
          </p:nvPr>
        </p:nvSpPr>
        <p:spPr/>
        <p:txBody>
          <a:bodyPr/>
          <a:lstStyle/>
          <a:p>
            <a:pPr>
              <a:defRPr/>
            </a:pPr>
            <a:fld id="{2B24F439-14CB-B64A-A38E-43868DBA8F9B}" type="slidenum">
              <a:rPr lang="en-US" altLang="x-none" smtClean="0"/>
              <a:pPr>
                <a:defRPr/>
              </a:pPr>
              <a:t>2</a:t>
            </a:fld>
            <a:endParaRPr lang="en-US" altLang="x-none"/>
          </a:p>
        </p:txBody>
      </p:sp>
    </p:spTree>
    <p:extLst>
      <p:ext uri="{BB962C8B-B14F-4D97-AF65-F5344CB8AC3E}">
        <p14:creationId xmlns:p14="http://schemas.microsoft.com/office/powerpoint/2010/main" val="944054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1. Let</a:t>
            </a:r>
            <a:r>
              <a:rPr lang="en-US" sz="1000" baseline="0" dirty="0" smtClean="0"/>
              <a:t> us now first discuss how Oxygen evolution is modelled using Density function theory. </a:t>
            </a:r>
          </a:p>
          <a:p>
            <a:r>
              <a:rPr lang="en-US" sz="1000" baseline="0" dirty="0" smtClean="0"/>
              <a:t>2. The reaction involves oxidation of of water to oxygen with formation of 4 protons and 4 electrons. </a:t>
            </a:r>
          </a:p>
          <a:p>
            <a:r>
              <a:rPr lang="en-US" sz="1000" baseline="0" dirty="0" smtClean="0"/>
              <a:t>3. We assume a associative mechanism that involves sequential production of proton and electron in each elementary step. The free energy change  in each elementary step is given as G1 G2 ,etc.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smtClean="0"/>
              <a:t>4. The free</a:t>
            </a:r>
            <a:r>
              <a:rPr lang="en-US" sz="1000" baseline="0" dirty="0" smtClean="0"/>
              <a:t> energy of a proton and electron can be referenced to the Standard Hydrogen Electrode and can be written as shown.</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smtClean="0"/>
              <a:t>5. The free energies of the intermediates OOH, O and OH along with Hydrogen and Water can be calculated using DFT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smtClean="0"/>
              <a:t>6. Lastly as DFT is known to not treat the oxygen molecule accurately, the free energy of O2 is calculated using the free energy of the overall reaction. (point mouse to 4.92 eV)</a:t>
            </a:r>
            <a:endParaRPr lang="en-US" sz="1000" dirty="0" smtClean="0"/>
          </a:p>
          <a:p>
            <a:endParaRPr lang="en-US" sz="1000" dirty="0" smtClean="0"/>
          </a:p>
          <a:p>
            <a:endParaRPr lang="en-US" sz="1000" i="1" dirty="0" smtClean="0"/>
          </a:p>
          <a:p>
            <a:r>
              <a:rPr lang="en-US" sz="1000" i="1" dirty="0" smtClean="0"/>
              <a:t>Remove</a:t>
            </a:r>
            <a:r>
              <a:rPr lang="en-US" sz="1000" i="1" baseline="0" dirty="0" smtClean="0"/>
              <a:t> these colored boxes completely. You can underline through an animation if you want. Since this is pretty well established, you can use pointer to show these things. They’ll think you are new to the field otherwise. </a:t>
            </a:r>
            <a:endParaRPr lang="en-US" sz="1000" i="1" dirty="0" smtClean="0"/>
          </a:p>
        </p:txBody>
      </p:sp>
      <p:sp>
        <p:nvSpPr>
          <p:cNvPr id="4" name="Slide Number Placeholder 3"/>
          <p:cNvSpPr>
            <a:spLocks noGrp="1"/>
          </p:cNvSpPr>
          <p:nvPr>
            <p:ph type="sldNum" sz="quarter" idx="10"/>
          </p:nvPr>
        </p:nvSpPr>
        <p:spPr/>
        <p:txBody>
          <a:bodyPr/>
          <a:lstStyle/>
          <a:p>
            <a:pPr>
              <a:defRPr/>
            </a:pPr>
            <a:fld id="{2B24F439-14CB-B64A-A38E-43868DBA8F9B}" type="slidenum">
              <a:rPr lang="en-US" altLang="x-none" smtClean="0"/>
              <a:pPr>
                <a:defRPr/>
              </a:pPr>
              <a:t>3</a:t>
            </a:fld>
            <a:endParaRPr lang="en-US" altLang="x-none"/>
          </a:p>
        </p:txBody>
      </p:sp>
    </p:spTree>
    <p:extLst>
      <p:ext uri="{BB962C8B-B14F-4D97-AF65-F5344CB8AC3E}">
        <p14:creationId xmlns:p14="http://schemas.microsoft.com/office/powerpoint/2010/main" val="1757920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228600" indent="-228600">
                  <a:buAutoNum type="arabicPeriod"/>
                </a:pPr>
                <a:r>
                  <a:rPr lang="en-US" dirty="0" smtClean="0"/>
                  <a:t>The</a:t>
                </a:r>
                <a:r>
                  <a:rPr lang="en-US" baseline="0" dirty="0" smtClean="0"/>
                  <a:t> figure shows a free energy diagram for an ideal catalyst, one that would have maximum activity. In such a case each of the elementary steps would have a free </a:t>
                </a:r>
                <a:r>
                  <a:rPr lang="en-US" baseline="0" dirty="0" err="1" smtClean="0"/>
                  <a:t>enrgy</a:t>
                </a:r>
                <a:r>
                  <a:rPr lang="en-US" baseline="0" dirty="0" smtClean="0"/>
                  <a:t> change of 1.23 eV. </a:t>
                </a:r>
              </a:p>
              <a:p>
                <a:pPr marL="228600" indent="-228600">
                  <a:buAutoNum type="arabicPeriod"/>
                </a:pPr>
                <a:r>
                  <a:rPr lang="en-US" baseline="0" dirty="0" smtClean="0"/>
                  <a:t>The potential determining step is the last elementary step to become downhill in free energy as potential is increased. </a:t>
                </a:r>
              </a:p>
              <a:p>
                <a:pPr marL="228600" indent="-228600">
                  <a:buAutoNum type="arabicPeriod"/>
                </a:pPr>
                <a:r>
                  <a:rPr lang="en-US" baseline="0" dirty="0" smtClean="0"/>
                  <a:t>In other words, for the case of Oxygen evolution reaction, it can be represented as the maximum of the free energies of the intermediate steps. </a:t>
                </a:r>
              </a:p>
              <a:p>
                <a:pPr marL="228600" indent="-228600">
                  <a:buAutoNum type="arabicPeriod"/>
                </a:pPr>
                <a:r>
                  <a:rPr lang="en-US" baseline="0" dirty="0" smtClean="0"/>
                  <a:t>For real catalysts, the difference between the free energy of adsorbed OOH and adsorbed OH, is almost constant is approximately equal to 3.2. This linear scaling between the adsorption energy can be reasoned by bond order conservation principles. </a:t>
                </a:r>
              </a:p>
              <a:p>
                <a:pPr marL="228600" indent="-228600">
                  <a:buAutoNum type="arabicPeriod"/>
                </a:pPr>
                <a:r>
                  <a:rPr lang="en-US" baseline="0" dirty="0" smtClean="0"/>
                  <a:t>This the limiting potential for the reaction can be expressed in terms of one variable either \delta G_2 or \delta G3</a:t>
                </a:r>
              </a:p>
              <a:p>
                <a:pPr marL="228600" indent="-228600">
                  <a:buAutoNum type="arabicPeriod"/>
                </a:pPr>
                <a:r>
                  <a:rPr lang="en-US" baseline="0" dirty="0" smtClean="0"/>
                  <a:t>An important thing that emerges from this analysis is that, by tuning the adsorption characteristics of the various intermediates, the activity of the material for oxygen evolution reaction can be changed. </a:t>
                </a:r>
              </a:p>
              <a:p>
                <a:pPr marL="0" indent="0">
                  <a:buNone/>
                </a:pPr>
                <a:endParaRPr lang="en-US" sz="1200" i="0" baseline="0" dirty="0" smtClean="0"/>
              </a:p>
              <a:p>
                <a:pPr marL="0" indent="0">
                  <a:buNone/>
                </a:pPr>
                <a:endParaRPr lang="en-US" sz="1200" i="0" baseline="0" dirty="0" smtClean="0"/>
              </a:p>
              <a:p>
                <a:pPr marL="0" indent="0">
                  <a:buNone/>
                </a:pPr>
                <a:r>
                  <a:rPr lang="en-US" sz="1200" i="1" dirty="0" smtClean="0"/>
                  <a:t>Single descriptor (</a:t>
                </a:r>
                <a14:m>
                  <m:oMath xmlns:m="http://schemas.openxmlformats.org/officeDocument/2006/math">
                    <m:r>
                      <a:rPr lang="en-IN" sz="1200" i="1">
                        <a:latin typeface="Cambria Math" panose="02040503050406030204" pitchFamily="18" charset="0"/>
                        <a:ea typeface="Cambria Math" panose="02040503050406030204" pitchFamily="18" charset="0"/>
                      </a:rPr>
                      <m:t>∆</m:t>
                    </m:r>
                    <m:sSub>
                      <m:sSubPr>
                        <m:ctrlPr>
                          <a:rPr lang="en-US" sz="1200" i="1">
                            <a:latin typeface="Cambria Math" charset="0"/>
                            <a:ea typeface="Cambria Math" panose="02040503050406030204" pitchFamily="18" charset="0"/>
                          </a:rPr>
                        </m:ctrlPr>
                      </m:sSubPr>
                      <m:e>
                        <m:r>
                          <a:rPr lang="en-US" sz="1200" i="1">
                            <a:latin typeface="Cambria Math" charset="0"/>
                            <a:ea typeface="Cambria Math" panose="02040503050406030204" pitchFamily="18" charset="0"/>
                          </a:rPr>
                          <m:t>𝐺</m:t>
                        </m:r>
                      </m:e>
                      <m:sub>
                        <m:r>
                          <a:rPr lang="en-US" sz="1200" i="1">
                            <a:latin typeface="Cambria Math" charset="0"/>
                            <a:ea typeface="Cambria Math" panose="02040503050406030204" pitchFamily="18" charset="0"/>
                          </a:rPr>
                          <m:t>2</m:t>
                        </m:r>
                      </m:sub>
                    </m:sSub>
                    <m:r>
                      <a:rPr lang="en-US" sz="1200" b="0" i="1" smtClean="0">
                        <a:latin typeface="Cambria Math" charset="0"/>
                        <a:ea typeface="Cambria Math" panose="02040503050406030204" pitchFamily="18" charset="0"/>
                      </a:rPr>
                      <m:t>)</m:t>
                    </m:r>
                  </m:oMath>
                </a14:m>
                <a:r>
                  <a:rPr lang="en-US" sz="1200" i="1" dirty="0" smtClean="0"/>
                  <a:t> or </a:t>
                </a:r>
                <a:r>
                  <a:rPr lang="en-US" sz="1200" i="1" dirty="0"/>
                  <a:t>(</a:t>
                </a:r>
                <a14:m>
                  <m:oMath xmlns:m="http://schemas.openxmlformats.org/officeDocument/2006/math">
                    <m:r>
                      <a:rPr lang="en-IN" sz="1200" i="1">
                        <a:latin typeface="Cambria Math" panose="02040503050406030204" pitchFamily="18" charset="0"/>
                        <a:ea typeface="Cambria Math" panose="02040503050406030204" pitchFamily="18" charset="0"/>
                      </a:rPr>
                      <m:t>∆</m:t>
                    </m:r>
                    <m:sSub>
                      <m:sSubPr>
                        <m:ctrlPr>
                          <a:rPr lang="en-US" sz="1200" i="1">
                            <a:latin typeface="Cambria Math" charset="0"/>
                            <a:ea typeface="Cambria Math" panose="02040503050406030204" pitchFamily="18" charset="0"/>
                          </a:rPr>
                        </m:ctrlPr>
                      </m:sSubPr>
                      <m:e>
                        <m:r>
                          <a:rPr lang="en-US" sz="1200" i="1">
                            <a:latin typeface="Cambria Math" charset="0"/>
                            <a:ea typeface="Cambria Math" panose="02040503050406030204" pitchFamily="18" charset="0"/>
                          </a:rPr>
                          <m:t>𝐺</m:t>
                        </m:r>
                      </m:e>
                      <m:sub>
                        <m:r>
                          <a:rPr lang="en-US" sz="1200" b="0" i="1" smtClean="0">
                            <a:latin typeface="Cambria Math" charset="0"/>
                            <a:ea typeface="Cambria Math" panose="02040503050406030204" pitchFamily="18" charset="0"/>
                          </a:rPr>
                          <m:t>3</m:t>
                        </m:r>
                      </m:sub>
                    </m:sSub>
                    <m:r>
                      <a:rPr lang="en-US" sz="1200" i="1">
                        <a:latin typeface="Cambria Math" charset="0"/>
                        <a:ea typeface="Cambria Math" panose="02040503050406030204" pitchFamily="18" charset="0"/>
                      </a:rPr>
                      <m:t>)</m:t>
                    </m:r>
                  </m:oMath>
                </a14:m>
                <a:r>
                  <a:rPr lang="en-US" sz="1200" i="1" dirty="0" smtClean="0"/>
                  <a:t> can be used as the single descriptor   -- twice</a:t>
                </a:r>
                <a:r>
                  <a:rPr lang="en-US" sz="1200" i="1" baseline="0" dirty="0" smtClean="0"/>
                  <a:t> single descriptor</a:t>
                </a:r>
                <a:endParaRPr lang="en-US" sz="1200" i="1" dirty="0"/>
              </a:p>
              <a:p>
                <a:pPr marL="228600" indent="-228600">
                  <a:buAutoNum type="arabicPeriod"/>
                </a:pPr>
                <a:endParaRPr lang="en-US" i="1" dirty="0" smtClean="0"/>
              </a:p>
            </p:txBody>
          </p:sp>
        </mc:Choice>
        <mc:Fallback xmlns="">
          <p:sp>
            <p:nvSpPr>
              <p:cNvPr id="3" name="Notes Placeholder 2"/>
              <p:cNvSpPr>
                <a:spLocks noGrp="1"/>
              </p:cNvSpPr>
              <p:nvPr>
                <p:ph type="body" idx="1"/>
              </p:nvPr>
            </p:nvSpPr>
            <p:spPr/>
            <p:txBody>
              <a:bodyPr/>
              <a:lstStyle/>
              <a:p>
                <a:pPr marL="228600" indent="-228600">
                  <a:buAutoNum type="arabicPeriod"/>
                </a:pPr>
                <a:r>
                  <a:rPr lang="en-US" dirty="0" smtClean="0"/>
                  <a:t>The</a:t>
                </a:r>
                <a:r>
                  <a:rPr lang="en-US" baseline="0" dirty="0" smtClean="0"/>
                  <a:t> figure shows a free energy diagram for an ideal catalyst, one that would have maximum activity. In such a case each of the elementary steps would have a free </a:t>
                </a:r>
                <a:r>
                  <a:rPr lang="en-US" baseline="0" dirty="0" err="1" smtClean="0"/>
                  <a:t>enrgy</a:t>
                </a:r>
                <a:r>
                  <a:rPr lang="en-US" baseline="0" dirty="0" smtClean="0"/>
                  <a:t> change of 1.23 eV. </a:t>
                </a:r>
              </a:p>
              <a:p>
                <a:pPr marL="228600" indent="-228600">
                  <a:buAutoNum type="arabicPeriod"/>
                </a:pPr>
                <a:r>
                  <a:rPr lang="en-US" baseline="0" dirty="0" smtClean="0"/>
                  <a:t>The potential determining step is the last elementary step to become downhill in free energy as potential is increased. </a:t>
                </a:r>
              </a:p>
              <a:p>
                <a:pPr marL="228600" indent="-228600">
                  <a:buAutoNum type="arabicPeriod"/>
                </a:pPr>
                <a:r>
                  <a:rPr lang="en-US" baseline="0" dirty="0" smtClean="0"/>
                  <a:t>In other words, for the case of Oxygen evolution reaction, it can be represented as the maximum of the free energies of the intermediate steps. </a:t>
                </a:r>
              </a:p>
              <a:p>
                <a:pPr marL="228600" indent="-228600">
                  <a:buAutoNum type="arabicPeriod"/>
                </a:pPr>
                <a:r>
                  <a:rPr lang="en-US" baseline="0" dirty="0" smtClean="0"/>
                  <a:t>For real catalysts, the difference between the free energy of adsorbed OOH and adsorbed OH, is almost constant is approximately equal to 3.2. This linear scaling between the adsorption energy can be reasoned by bond order conservation principles. </a:t>
                </a:r>
              </a:p>
              <a:p>
                <a:pPr marL="228600" indent="-228600">
                  <a:buAutoNum type="arabicPeriod"/>
                </a:pPr>
                <a:r>
                  <a:rPr lang="en-US" baseline="0" dirty="0" smtClean="0"/>
                  <a:t>This the limiting potential for the reaction can be expressed in terms of one variable either \delta G_2 or \delta G3</a:t>
                </a:r>
              </a:p>
              <a:p>
                <a:pPr marL="228600" indent="-228600">
                  <a:buAutoNum type="arabicPeriod"/>
                </a:pPr>
                <a:r>
                  <a:rPr lang="en-US" baseline="0" dirty="0" smtClean="0"/>
                  <a:t>An important thing that emerges from this analysis is that, by tuning the adsorption characteristics of the various intermediates, the activity of the material for oxygen evolution reaction can be changed. </a:t>
                </a:r>
                <a:endParaRPr lang="en-US" baseline="0" dirty="0" smtClean="0"/>
              </a:p>
              <a:p>
                <a:pPr marL="0" indent="0">
                  <a:buNone/>
                </a:pPr>
                <a:endParaRPr lang="en-US" sz="1200" i="0" baseline="0" dirty="0" smtClean="0"/>
              </a:p>
              <a:p>
                <a:pPr marL="0" indent="0">
                  <a:buNone/>
                </a:pPr>
                <a:endParaRPr lang="en-US" sz="1200" i="0" baseline="0" dirty="0" smtClean="0"/>
              </a:p>
              <a:p>
                <a:pPr marL="0" indent="0">
                  <a:buNone/>
                </a:pPr>
                <a:r>
                  <a:rPr lang="en-US" sz="1200" i="1" dirty="0" smtClean="0"/>
                  <a:t>Single descriptor (</a:t>
                </a:r>
                <a:r>
                  <a:rPr lang="en-IN" sz="1200" i="0">
                    <a:latin typeface="Cambria Math" panose="02040503050406030204" pitchFamily="18" charset="0"/>
                    <a:ea typeface="Cambria Math" panose="02040503050406030204" pitchFamily="18" charset="0"/>
                  </a:rPr>
                  <a:t>∆</a:t>
                </a:r>
                <a:r>
                  <a:rPr lang="en-US" sz="1200" i="0">
                    <a:latin typeface="Cambria Math" charset="0"/>
                    <a:ea typeface="Cambria Math" panose="02040503050406030204" pitchFamily="18" charset="0"/>
                  </a:rPr>
                  <a:t>𝐺_2</a:t>
                </a:r>
                <a:r>
                  <a:rPr lang="en-US" sz="1200" b="0" i="0" smtClean="0">
                    <a:latin typeface="Cambria Math" charset="0"/>
                    <a:ea typeface="Cambria Math" panose="02040503050406030204" pitchFamily="18" charset="0"/>
                  </a:rPr>
                  <a:t>)</a:t>
                </a:r>
                <a:r>
                  <a:rPr lang="en-US" sz="1200" i="1" dirty="0" smtClean="0"/>
                  <a:t> or </a:t>
                </a:r>
                <a:r>
                  <a:rPr lang="en-US" sz="1200" i="1" dirty="0"/>
                  <a:t>(</a:t>
                </a:r>
                <a:r>
                  <a:rPr lang="en-IN" sz="1200" i="0">
                    <a:latin typeface="Cambria Math" panose="02040503050406030204" pitchFamily="18" charset="0"/>
                    <a:ea typeface="Cambria Math" panose="02040503050406030204" pitchFamily="18" charset="0"/>
                  </a:rPr>
                  <a:t>∆</a:t>
                </a:r>
                <a:r>
                  <a:rPr lang="en-US" sz="1200" i="0">
                    <a:latin typeface="Cambria Math" charset="0"/>
                    <a:ea typeface="Cambria Math" panose="02040503050406030204" pitchFamily="18" charset="0"/>
                  </a:rPr>
                  <a:t>𝐺_</a:t>
                </a:r>
                <a:r>
                  <a:rPr lang="en-US" sz="1200" b="0" i="0" smtClean="0">
                    <a:latin typeface="Cambria Math" charset="0"/>
                    <a:ea typeface="Cambria Math" panose="02040503050406030204" pitchFamily="18" charset="0"/>
                  </a:rPr>
                  <a:t>3</a:t>
                </a:r>
                <a:r>
                  <a:rPr lang="en-US" sz="1200" i="0">
                    <a:latin typeface="Cambria Math" charset="0"/>
                    <a:ea typeface="Cambria Math" panose="02040503050406030204" pitchFamily="18" charset="0"/>
                  </a:rPr>
                  <a:t>)</a:t>
                </a:r>
                <a:r>
                  <a:rPr lang="en-US" sz="1200" i="1" dirty="0" smtClean="0"/>
                  <a:t> can be used as the single descriptor  </a:t>
                </a:r>
                <a:r>
                  <a:rPr lang="en-US" sz="1200" i="1" dirty="0" smtClean="0"/>
                  <a:t> -- twice</a:t>
                </a:r>
                <a:r>
                  <a:rPr lang="en-US" sz="1200" i="1" baseline="0" dirty="0" smtClean="0"/>
                  <a:t> single descriptor</a:t>
                </a:r>
                <a:endParaRPr lang="en-US" sz="1200" i="1" dirty="0"/>
              </a:p>
              <a:p>
                <a:pPr marL="228600" indent="-228600">
                  <a:buAutoNum type="arabicPeriod"/>
                </a:pPr>
                <a:endParaRPr lang="en-US" i="1" dirty="0" smtClean="0"/>
              </a:p>
            </p:txBody>
          </p:sp>
        </mc:Fallback>
      </mc:AlternateContent>
      <p:sp>
        <p:nvSpPr>
          <p:cNvPr id="4" name="Slide Number Placeholder 3"/>
          <p:cNvSpPr>
            <a:spLocks noGrp="1"/>
          </p:cNvSpPr>
          <p:nvPr>
            <p:ph type="sldNum" sz="quarter" idx="10"/>
          </p:nvPr>
        </p:nvSpPr>
        <p:spPr/>
        <p:txBody>
          <a:bodyPr/>
          <a:lstStyle/>
          <a:p>
            <a:pPr>
              <a:defRPr/>
            </a:pPr>
            <a:fld id="{2B24F439-14CB-B64A-A38E-43868DBA8F9B}" type="slidenum">
              <a:rPr lang="en-US" altLang="x-none" smtClean="0"/>
              <a:pPr>
                <a:defRPr/>
              </a:pPr>
              <a:t>4</a:t>
            </a:fld>
            <a:endParaRPr lang="en-US" altLang="x-none"/>
          </a:p>
        </p:txBody>
      </p:sp>
    </p:spTree>
    <p:extLst>
      <p:ext uri="{BB962C8B-B14F-4D97-AF65-F5344CB8AC3E}">
        <p14:creationId xmlns:p14="http://schemas.microsoft.com/office/powerpoint/2010/main" val="1172297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 lot of mechanisms have been used to tune the energetics of the adsorbed  intermediates. Few of these mechanisms include  </a:t>
            </a:r>
          </a:p>
          <a:p>
            <a:r>
              <a:rPr lang="en-US" baseline="0" dirty="0" smtClean="0"/>
              <a:t>Strain </a:t>
            </a:r>
            <a:r>
              <a:rPr lang="mr-IN" baseline="0" dirty="0" smtClean="0"/>
              <a:t>–</a:t>
            </a:r>
            <a:r>
              <a:rPr lang="en-US" baseline="0" dirty="0" smtClean="0"/>
              <a:t> Here you can see that lattice strain was used as a method for to control the activity in de-alloyed core-shell fuel cell catalysts. </a:t>
            </a:r>
            <a:r>
              <a:rPr lang="en-US" sz="1200" kern="1200" baseline="0" dirty="0" smtClean="0">
                <a:solidFill>
                  <a:schemeClr val="tx1"/>
                </a:solidFill>
                <a:effectLst/>
                <a:latin typeface="Open Sans" charset="0"/>
                <a:ea typeface="ＭＳ Ｐゴシック" charset="0"/>
                <a:cs typeface="Geneva" pitchFamily="-110" charset="-128"/>
              </a:rPr>
              <a:t>X axis shows the strain with respect to bulk Platinum lattice. As the strain increases, activity increases too. </a:t>
            </a:r>
            <a:endParaRPr lang="en-US" baseline="0" dirty="0" smtClean="0"/>
          </a:p>
        </p:txBody>
      </p:sp>
      <p:sp>
        <p:nvSpPr>
          <p:cNvPr id="4" name="Slide Number Placeholder 3"/>
          <p:cNvSpPr>
            <a:spLocks noGrp="1"/>
          </p:cNvSpPr>
          <p:nvPr>
            <p:ph type="sldNum" sz="quarter" idx="10"/>
          </p:nvPr>
        </p:nvSpPr>
        <p:spPr/>
        <p:txBody>
          <a:bodyPr/>
          <a:lstStyle/>
          <a:p>
            <a:pPr>
              <a:defRPr/>
            </a:pPr>
            <a:fld id="{2B24F439-14CB-B64A-A38E-43868DBA8F9B}" type="slidenum">
              <a:rPr lang="en-US" altLang="x-none" smtClean="0"/>
              <a:pPr>
                <a:defRPr/>
              </a:pPr>
              <a:t>5</a:t>
            </a:fld>
            <a:endParaRPr lang="en-US" altLang="x-none"/>
          </a:p>
        </p:txBody>
      </p:sp>
    </p:spTree>
    <p:extLst>
      <p:ext uri="{BB962C8B-B14F-4D97-AF65-F5344CB8AC3E}">
        <p14:creationId xmlns:p14="http://schemas.microsoft.com/office/powerpoint/2010/main" val="156924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was established that </a:t>
            </a:r>
            <a:r>
              <a:rPr lang="en-US" dirty="0" smtClean="0"/>
              <a:t>alloying Pt with 3d transition metals tunes the electronic structure to change the performance of an alloy for the ORR. The</a:t>
            </a:r>
            <a:r>
              <a:rPr lang="en-US" baseline="0" dirty="0" smtClean="0"/>
              <a:t> x axis represents the d-band center energy of various alloys with respect to platinum and y axis represents the activity. An Sabatier volcano type relation was observed. </a:t>
            </a:r>
          </a:p>
          <a:p>
            <a:endParaRPr lang="en-US" baseline="0" dirty="0" smtClean="0"/>
          </a:p>
          <a:p>
            <a:r>
              <a:rPr lang="en-US" baseline="0" dirty="0" smtClean="0"/>
              <a:t>Both these examples discuss separate methods for tuning the adsorption characteristics of the intermediates. This brought us to answer the question, can both these effects be studied simultaneously. The answer to this question was Intercalation materials. </a:t>
            </a:r>
          </a:p>
          <a:p>
            <a:endParaRPr lang="en-US" dirty="0" smtClean="0"/>
          </a:p>
          <a:p>
            <a:r>
              <a:rPr lang="en-US" i="1" dirty="0" smtClean="0"/>
              <a:t>Right</a:t>
            </a:r>
            <a:r>
              <a:rPr lang="en-US" i="1" baseline="0" dirty="0" smtClean="0"/>
              <a:t> figure higher res possible?</a:t>
            </a:r>
          </a:p>
          <a:p>
            <a:endParaRPr lang="en-US" i="1" dirty="0"/>
          </a:p>
        </p:txBody>
      </p:sp>
      <p:sp>
        <p:nvSpPr>
          <p:cNvPr id="4" name="Slide Number Placeholder 3"/>
          <p:cNvSpPr>
            <a:spLocks noGrp="1"/>
          </p:cNvSpPr>
          <p:nvPr>
            <p:ph type="sldNum" sz="quarter" idx="10"/>
          </p:nvPr>
        </p:nvSpPr>
        <p:spPr/>
        <p:txBody>
          <a:bodyPr/>
          <a:lstStyle/>
          <a:p>
            <a:pPr>
              <a:defRPr/>
            </a:pPr>
            <a:fld id="{2B24F439-14CB-B64A-A38E-43868DBA8F9B}" type="slidenum">
              <a:rPr lang="en-US" altLang="x-none" smtClean="0"/>
              <a:pPr>
                <a:defRPr/>
              </a:pPr>
              <a:t>6</a:t>
            </a:fld>
            <a:endParaRPr lang="en-US" altLang="x-none"/>
          </a:p>
        </p:txBody>
      </p:sp>
    </p:spTree>
    <p:extLst>
      <p:ext uri="{BB962C8B-B14F-4D97-AF65-F5344CB8AC3E}">
        <p14:creationId xmlns:p14="http://schemas.microsoft.com/office/powerpoint/2010/main" val="1884974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1. As showed in</a:t>
            </a:r>
            <a:r>
              <a:rPr lang="en-US" baseline="0" dirty="0" smtClean="0"/>
              <a:t> the</a:t>
            </a:r>
            <a:r>
              <a:rPr lang="en-US" dirty="0" smtClean="0"/>
              <a:t> previous talk,</a:t>
            </a:r>
            <a:r>
              <a:rPr lang="en-US" baseline="0" dirty="0" smtClean="0"/>
              <a:t> Molybdenum </a:t>
            </a:r>
            <a:r>
              <a:rPr lang="en-US" baseline="0" dirty="0" err="1" smtClean="0"/>
              <a:t>disulphide</a:t>
            </a:r>
            <a:r>
              <a:rPr lang="en-US" baseline="0" dirty="0" smtClean="0"/>
              <a:t>, a 2D material with strong covalent bonding within the molecular layer and weak van der Waal’s interaction between the layers. Lithium intercalation into the van der Waal’s gaps of Molybdenum </a:t>
            </a:r>
            <a:r>
              <a:rPr lang="en-US" baseline="0" dirty="0" err="1" smtClean="0"/>
              <a:t>disulphide</a:t>
            </a:r>
            <a:r>
              <a:rPr lang="en-US" baseline="0" dirty="0" smtClean="0"/>
              <a:t> </a:t>
            </a:r>
            <a:r>
              <a:rPr lang="en-US" baseline="0" dirty="0" smtClean="0"/>
              <a:t>was used at Stanford to tune its activity for Hydrogen Evolution reaction, and some amazing results were obtained. </a:t>
            </a:r>
            <a:endParaRPr lang="en-US" dirty="0" smtClean="0"/>
          </a:p>
          <a:p>
            <a:endParaRPr lang="en-US" dirty="0" smtClean="0"/>
          </a:p>
          <a:p>
            <a:r>
              <a:rPr lang="en-US" baseline="0" dirty="0" smtClean="0"/>
              <a:t>2. Intercalated Li causes expansion of the van der Waal’s gap and a change in the oxidation state of Molybdenum. </a:t>
            </a:r>
            <a:r>
              <a:rPr lang="en-US" baseline="0" dirty="0" smtClean="0">
                <a:sym typeface="Wingdings"/>
              </a:rPr>
              <a:t>This causes a phase transition in the material changing it prismatic structure to octahedral. As result the material transitions to a 1T metallic state from a  2H semiconductor state, causing the increased activity.</a:t>
            </a:r>
          </a:p>
          <a:p>
            <a:endParaRPr lang="en-US" dirty="0" smtClean="0"/>
          </a:p>
          <a:p>
            <a:endParaRPr lang="en-US" dirty="0" smtClean="0"/>
          </a:p>
          <a:p>
            <a:r>
              <a:rPr lang="en-US" sz="1200" i="1" dirty="0" smtClean="0"/>
              <a:t>interesting </a:t>
            </a:r>
            <a:r>
              <a:rPr lang="mr-IN" sz="1200" i="1" dirty="0" smtClean="0"/>
              <a:t>–</a:t>
            </a:r>
            <a:r>
              <a:rPr lang="en-US" sz="1200" i="1" baseline="0" dirty="0" smtClean="0"/>
              <a:t> don’t use interesting </a:t>
            </a:r>
            <a:r>
              <a:rPr lang="mr-IN" sz="1200" i="1" baseline="0" dirty="0" smtClean="0"/>
              <a:t>–</a:t>
            </a:r>
            <a:r>
              <a:rPr lang="en-US" sz="1200" i="1" baseline="0" dirty="0" smtClean="0"/>
              <a:t> it might be interesting to you </a:t>
            </a:r>
            <a:r>
              <a:rPr lang="mr-IN" sz="1200" i="1" baseline="0" dirty="0" smtClean="0"/>
              <a:t>–</a:t>
            </a:r>
            <a:r>
              <a:rPr lang="en-US" sz="1200" i="1" baseline="0" dirty="0" smtClean="0"/>
              <a:t> also, interesting could be positive or negative. Use emerging instead.</a:t>
            </a:r>
          </a:p>
          <a:p>
            <a:endParaRPr lang="en-US" i="1" dirty="0"/>
          </a:p>
        </p:txBody>
      </p:sp>
      <p:sp>
        <p:nvSpPr>
          <p:cNvPr id="4" name="Slide Number Placeholder 3"/>
          <p:cNvSpPr>
            <a:spLocks noGrp="1"/>
          </p:cNvSpPr>
          <p:nvPr>
            <p:ph type="sldNum" sz="quarter" idx="10"/>
          </p:nvPr>
        </p:nvSpPr>
        <p:spPr/>
        <p:txBody>
          <a:bodyPr/>
          <a:lstStyle/>
          <a:p>
            <a:pPr>
              <a:defRPr/>
            </a:pPr>
            <a:fld id="{2B24F439-14CB-B64A-A38E-43868DBA8F9B}" type="slidenum">
              <a:rPr lang="en-US" altLang="x-none" smtClean="0"/>
              <a:pPr>
                <a:defRPr/>
              </a:pPr>
              <a:t>7</a:t>
            </a:fld>
            <a:endParaRPr lang="en-US" altLang="x-none"/>
          </a:p>
        </p:txBody>
      </p:sp>
    </p:spTree>
    <p:extLst>
      <p:ext uri="{BB962C8B-B14F-4D97-AF65-F5344CB8AC3E}">
        <p14:creationId xmlns:p14="http://schemas.microsoft.com/office/powerpoint/2010/main" val="82049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Another example where intercalation</a:t>
            </a:r>
            <a:r>
              <a:rPr lang="en-US" baseline="0" dirty="0" smtClean="0"/>
              <a:t> induced phase transition was used to tune activity of host materials was shown by Lu at Stanford.</a:t>
            </a:r>
            <a:endParaRPr lang="en-US" dirty="0" smtClean="0"/>
          </a:p>
          <a:p>
            <a:endParaRPr lang="en-US" dirty="0" smtClean="0"/>
          </a:p>
          <a:p>
            <a:r>
              <a:rPr lang="en-US" dirty="0" smtClean="0"/>
              <a:t>In</a:t>
            </a:r>
            <a:r>
              <a:rPr lang="en-US" baseline="0" dirty="0" smtClean="0"/>
              <a:t> contrary to the case of MoS2, they see that </a:t>
            </a:r>
            <a:r>
              <a:rPr lang="en-US" baseline="0" dirty="0" err="1" smtClean="0"/>
              <a:t>delithiation</a:t>
            </a:r>
            <a:r>
              <a:rPr lang="en-US" baseline="0" dirty="0" smtClean="0"/>
              <a:t> in LCO and other improves its activity for oxygen evolution.</a:t>
            </a:r>
            <a:endParaRPr lang="en-US" dirty="0" smtClean="0"/>
          </a:p>
          <a:p>
            <a:endParaRPr lang="en-US" baseline="0" dirty="0" smtClean="0"/>
          </a:p>
          <a:p>
            <a:r>
              <a:rPr lang="en-US" baseline="0" dirty="0" smtClean="0"/>
              <a:t>The transition between LiCoO2 and Li0.5CoO2 happens between 3.9 and 4 V relative to Li+/Li electrode as can be seen the figure. </a:t>
            </a:r>
          </a:p>
          <a:p>
            <a:r>
              <a:rPr lang="en-US" baseline="0" dirty="0" smtClean="0"/>
              <a:t>Once again the increase in the activity for OER can be ascribed to the </a:t>
            </a:r>
          </a:p>
          <a:p>
            <a:endParaRPr lang="en-US" baseline="0" dirty="0" smtClean="0"/>
          </a:p>
          <a:p>
            <a:pPr marL="228600" indent="-228600">
              <a:buAutoNum type="arabicParenR"/>
            </a:pPr>
            <a:r>
              <a:rPr lang="en-US" baseline="0" dirty="0" smtClean="0"/>
              <a:t>changed electronic structure </a:t>
            </a:r>
            <a:r>
              <a:rPr lang="en-US" baseline="0" dirty="0" smtClean="0">
                <a:sym typeface="Wingdings"/>
              </a:rPr>
              <a:t> </a:t>
            </a:r>
            <a:r>
              <a:rPr lang="en-US" baseline="0" dirty="0" smtClean="0"/>
              <a:t>It is expected that the oxidation state of Co is not &gt; 3 </a:t>
            </a:r>
            <a:r>
              <a:rPr lang="en-US" baseline="0" dirty="0" smtClean="0">
                <a:sym typeface="Wingdings"/>
              </a:rPr>
              <a:t> which in turn affects the adsorption binding energies of the various intermediates involved in the  OER reaction. </a:t>
            </a:r>
          </a:p>
          <a:p>
            <a:pPr marL="228600" indent="-228600">
              <a:buAutoNum type="arabicParenR"/>
            </a:pPr>
            <a:r>
              <a:rPr lang="en-US" baseline="0" dirty="0" smtClean="0">
                <a:sym typeface="Wingdings"/>
              </a:rPr>
              <a:t>LiCoO2 </a:t>
            </a:r>
            <a:r>
              <a:rPr lang="mr-IN" baseline="0" dirty="0" smtClean="0">
                <a:sym typeface="Wingdings"/>
              </a:rPr>
              <a:t>–</a:t>
            </a:r>
            <a:r>
              <a:rPr lang="en-US" baseline="0" dirty="0" smtClean="0">
                <a:sym typeface="Wingdings"/>
              </a:rPr>
              <a:t> semiconductor and Li0.5CoO2 is metallic </a:t>
            </a:r>
            <a:r>
              <a:rPr lang="mr-IN" baseline="0" dirty="0" smtClean="0">
                <a:sym typeface="Wingdings"/>
              </a:rPr>
              <a:t>–</a:t>
            </a:r>
            <a:r>
              <a:rPr lang="en-US" baseline="0" dirty="0" smtClean="0">
                <a:sym typeface="Wingdings"/>
              </a:rPr>
              <a:t> more efficient charge transport through conductive surface in metallic </a:t>
            </a:r>
            <a:r>
              <a:rPr lang="en-US" baseline="0" dirty="0" err="1" smtClean="0">
                <a:sym typeface="Wingdings"/>
              </a:rPr>
              <a:t>delithiated</a:t>
            </a:r>
            <a:r>
              <a:rPr lang="en-US" baseline="0" dirty="0" smtClean="0">
                <a:sym typeface="Wingdings"/>
              </a:rPr>
              <a:t> LCO </a:t>
            </a:r>
            <a:r>
              <a:rPr lang="mr-IN" baseline="0" dirty="0" smtClean="0">
                <a:sym typeface="Wingdings"/>
              </a:rPr>
              <a:t>–</a:t>
            </a:r>
            <a:r>
              <a:rPr lang="en-US" baseline="0" dirty="0" smtClean="0">
                <a:sym typeface="Wingdings"/>
              </a:rPr>
              <a:t> </a:t>
            </a:r>
            <a:r>
              <a:rPr lang="en-US" baseline="0" dirty="0" err="1" smtClean="0">
                <a:sym typeface="Wingdings"/>
              </a:rPr>
              <a:t>benificial</a:t>
            </a:r>
            <a:r>
              <a:rPr lang="en-US" baseline="0" dirty="0" smtClean="0">
                <a:sym typeface="Wingdings"/>
              </a:rPr>
              <a:t> for OER activity. </a:t>
            </a:r>
          </a:p>
        </p:txBody>
      </p:sp>
      <p:sp>
        <p:nvSpPr>
          <p:cNvPr id="4" name="Slide Number Placeholder 3"/>
          <p:cNvSpPr>
            <a:spLocks noGrp="1"/>
          </p:cNvSpPr>
          <p:nvPr>
            <p:ph type="sldNum" sz="quarter" idx="10"/>
          </p:nvPr>
        </p:nvSpPr>
        <p:spPr/>
        <p:txBody>
          <a:bodyPr/>
          <a:lstStyle/>
          <a:p>
            <a:pPr>
              <a:defRPr/>
            </a:pPr>
            <a:fld id="{2B24F439-14CB-B64A-A38E-43868DBA8F9B}" type="slidenum">
              <a:rPr lang="en-US" altLang="x-none" smtClean="0"/>
              <a:pPr>
                <a:defRPr/>
              </a:pPr>
              <a:t>8</a:t>
            </a:fld>
            <a:endParaRPr lang="en-US" altLang="x-none"/>
          </a:p>
        </p:txBody>
      </p:sp>
    </p:spTree>
    <p:extLst>
      <p:ext uri="{BB962C8B-B14F-4D97-AF65-F5344CB8AC3E}">
        <p14:creationId xmlns:p14="http://schemas.microsoft.com/office/powerpoint/2010/main" val="2105207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Rectangle 5"/>
          <p:cNvSpPr>
            <a:spLocks noChangeArrowheads="1"/>
          </p:cNvSpPr>
          <p:nvPr/>
        </p:nvSpPr>
        <p:spPr bwMode="auto">
          <a:xfrm>
            <a:off x="0" y="0"/>
            <a:ext cx="9144000" cy="5143500"/>
          </a:xfrm>
          <a:prstGeom prst="rect">
            <a:avLst/>
          </a:prstGeom>
          <a:solidFill>
            <a:srgbClr val="BB002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45 Helvetica Light" charset="0"/>
                <a:ea typeface="ＭＳ Ｐゴシック" charset="-128"/>
              </a:defRPr>
            </a:lvl1pPr>
            <a:lvl2pPr marL="742950" indent="-285750">
              <a:defRPr sz="2400">
                <a:solidFill>
                  <a:schemeClr val="tx1"/>
                </a:solidFill>
                <a:latin typeface="45 Helvetica Light" charset="0"/>
                <a:ea typeface="ＭＳ Ｐゴシック" charset="-128"/>
              </a:defRPr>
            </a:lvl2pPr>
            <a:lvl3pPr marL="1143000" indent="-228600">
              <a:defRPr sz="2400">
                <a:solidFill>
                  <a:schemeClr val="tx1"/>
                </a:solidFill>
                <a:latin typeface="45 Helvetica Light" charset="0"/>
                <a:ea typeface="ＭＳ Ｐゴシック" charset="-128"/>
              </a:defRPr>
            </a:lvl3pPr>
            <a:lvl4pPr marL="1600200" indent="-228600">
              <a:defRPr sz="2400">
                <a:solidFill>
                  <a:schemeClr val="tx1"/>
                </a:solidFill>
                <a:latin typeface="45 Helvetica Light" charset="0"/>
                <a:ea typeface="ＭＳ Ｐゴシック" charset="-128"/>
              </a:defRPr>
            </a:lvl4pPr>
            <a:lvl5pPr marL="2057400" indent="-228600">
              <a:defRPr sz="2400">
                <a:solidFill>
                  <a:schemeClr val="tx1"/>
                </a:solidFill>
                <a:latin typeface="45 Helvetica Light" charset="0"/>
                <a:ea typeface="ＭＳ Ｐゴシック" charset="-128"/>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128"/>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128"/>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128"/>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128"/>
              </a:defRPr>
            </a:lvl9pPr>
          </a:lstStyle>
          <a:p>
            <a:pPr>
              <a:defRPr/>
            </a:pPr>
            <a:endParaRPr lang="x-none" altLang="x-none" sz="2400" smtClean="0">
              <a:latin typeface="Open Sans Regular" charset="0"/>
            </a:endParaRPr>
          </a:p>
        </p:txBody>
      </p:sp>
      <p:pic>
        <p:nvPicPr>
          <p:cNvPr id="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895350"/>
            <a:ext cx="34290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_Plaid-Digital_FINAL-NEW.png"/>
          <p:cNvPicPr>
            <a:picLocks noChangeAspect="1"/>
          </p:cNvPicPr>
          <p:nvPr/>
        </p:nvPicPr>
        <p:blipFill>
          <a:blip r:embed="rId3">
            <a:extLst>
              <a:ext uri="{28A0092B-C50C-407E-A947-70E740481C1C}">
                <a14:useLocalDpi xmlns:a14="http://schemas.microsoft.com/office/drawing/2010/main" val="0"/>
              </a:ext>
            </a:extLst>
          </a:blip>
          <a:srcRect l="84737" t="23988" r="4771" b="1990"/>
          <a:stretch>
            <a:fillRect/>
          </a:stretch>
        </p:blipFill>
        <p:spPr bwMode="auto">
          <a:xfrm>
            <a:off x="457203" y="0"/>
            <a:ext cx="7905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p:cNvSpPr>
            <a:spLocks noChangeArrowheads="1"/>
          </p:cNvSpPr>
          <p:nvPr userDrawn="1"/>
        </p:nvSpPr>
        <p:spPr bwMode="auto">
          <a:xfrm>
            <a:off x="0" y="0"/>
            <a:ext cx="9144000" cy="5143500"/>
          </a:xfrm>
          <a:prstGeom prst="rect">
            <a:avLst/>
          </a:prstGeom>
          <a:solidFill>
            <a:srgbClr val="BB002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45 Helvetica Light" charset="0"/>
                <a:ea typeface="ＭＳ Ｐゴシック" charset="-128"/>
              </a:defRPr>
            </a:lvl1pPr>
            <a:lvl2pPr marL="742950" indent="-285750">
              <a:defRPr sz="2400">
                <a:solidFill>
                  <a:schemeClr val="tx1"/>
                </a:solidFill>
                <a:latin typeface="45 Helvetica Light" charset="0"/>
                <a:ea typeface="ＭＳ Ｐゴシック" charset="-128"/>
              </a:defRPr>
            </a:lvl2pPr>
            <a:lvl3pPr marL="1143000" indent="-228600">
              <a:defRPr sz="2400">
                <a:solidFill>
                  <a:schemeClr val="tx1"/>
                </a:solidFill>
                <a:latin typeface="45 Helvetica Light" charset="0"/>
                <a:ea typeface="ＭＳ Ｐゴシック" charset="-128"/>
              </a:defRPr>
            </a:lvl3pPr>
            <a:lvl4pPr marL="1600200" indent="-228600">
              <a:defRPr sz="2400">
                <a:solidFill>
                  <a:schemeClr val="tx1"/>
                </a:solidFill>
                <a:latin typeface="45 Helvetica Light" charset="0"/>
                <a:ea typeface="ＭＳ Ｐゴシック" charset="-128"/>
              </a:defRPr>
            </a:lvl4pPr>
            <a:lvl5pPr marL="2057400" indent="-228600">
              <a:defRPr sz="2400">
                <a:solidFill>
                  <a:schemeClr val="tx1"/>
                </a:solidFill>
                <a:latin typeface="45 Helvetica Light" charset="0"/>
                <a:ea typeface="ＭＳ Ｐゴシック" charset="-128"/>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128"/>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128"/>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128"/>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128"/>
              </a:defRPr>
            </a:lvl9pPr>
          </a:lstStyle>
          <a:p>
            <a:pPr>
              <a:defRPr/>
            </a:pPr>
            <a:endParaRPr lang="x-none" altLang="x-none" sz="2400" smtClean="0">
              <a:latin typeface="Open Sans Regular" charset="0"/>
            </a:endParaRPr>
          </a:p>
        </p:txBody>
      </p:sp>
      <p:pic>
        <p:nvPicPr>
          <p:cNvPr id="6"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09800" y="895350"/>
            <a:ext cx="34290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_Plaid-Digital_FINAL-NEW.png"/>
          <p:cNvPicPr>
            <a:picLocks noChangeAspect="1"/>
          </p:cNvPicPr>
          <p:nvPr userDrawn="1"/>
        </p:nvPicPr>
        <p:blipFill>
          <a:blip r:embed="rId3">
            <a:extLst>
              <a:ext uri="{28A0092B-C50C-407E-A947-70E740481C1C}">
                <a14:useLocalDpi xmlns:a14="http://schemas.microsoft.com/office/drawing/2010/main" val="0"/>
              </a:ext>
            </a:extLst>
          </a:blip>
          <a:srcRect l="84737" t="23988" r="4771" b="1990"/>
          <a:stretch>
            <a:fillRect/>
          </a:stretch>
        </p:blipFill>
        <p:spPr bwMode="auto">
          <a:xfrm>
            <a:off x="457203" y="0"/>
            <a:ext cx="7905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931432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2"/>
          <p:cNvSpPr>
            <a:spLocks noGrp="1"/>
          </p:cNvSpPr>
          <p:nvPr>
            <p:ph type="sldNum" sz="quarter" idx="4"/>
          </p:nvPr>
        </p:nvSpPr>
        <p:spPr>
          <a:xfrm>
            <a:off x="6477000" y="4875215"/>
            <a:ext cx="2057400" cy="274637"/>
          </a:xfrm>
          <a:prstGeom prst="rect">
            <a:avLst/>
          </a:prstGeom>
        </p:spPr>
        <p:txBody>
          <a:bodyPr vert="horz" lIns="91440" tIns="45720" rIns="91440" bIns="45720" rtlCol="0" anchor="ctr"/>
          <a:lstStyle>
            <a:lvl1pPr algn="r">
              <a:defRPr sz="1400" b="1">
                <a:solidFill>
                  <a:schemeClr val="tx1"/>
                </a:solidFill>
              </a:defRPr>
            </a:lvl1pPr>
          </a:lstStyle>
          <a:p>
            <a:fld id="{E7677F4A-BF5B-D440-8C8F-1F4BD888B209}" type="slidenum">
              <a:rPr lang="en-US" smtClean="0"/>
              <a:pPr/>
              <a:t>‹#›</a:t>
            </a:fld>
            <a:endParaRPr lang="en-US" dirty="0"/>
          </a:p>
        </p:txBody>
      </p:sp>
    </p:spTree>
    <p:extLst>
      <p:ext uri="{BB962C8B-B14F-4D97-AF65-F5344CB8AC3E}">
        <p14:creationId xmlns:p14="http://schemas.microsoft.com/office/powerpoint/2010/main" val="13216131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Content Placeholder 5"/>
          <p:cNvSpPr>
            <a:spLocks noGrp="1"/>
          </p:cNvSpPr>
          <p:nvPr>
            <p:ph sz="quarter" idx="10"/>
          </p:nvPr>
        </p:nvSpPr>
        <p:spPr>
          <a:xfrm>
            <a:off x="457200" y="1200150"/>
            <a:ext cx="82296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2"/>
          <p:cNvSpPr>
            <a:spLocks noGrp="1"/>
          </p:cNvSpPr>
          <p:nvPr>
            <p:ph type="sldNum" sz="quarter" idx="4"/>
          </p:nvPr>
        </p:nvSpPr>
        <p:spPr>
          <a:xfrm>
            <a:off x="6477000" y="4875215"/>
            <a:ext cx="2057400" cy="274637"/>
          </a:xfrm>
          <a:prstGeom prst="rect">
            <a:avLst/>
          </a:prstGeom>
        </p:spPr>
        <p:txBody>
          <a:bodyPr vert="horz" lIns="91440" tIns="45720" rIns="91440" bIns="45720" rtlCol="0" anchor="ctr"/>
          <a:lstStyle>
            <a:lvl1pPr algn="r">
              <a:defRPr sz="1400" b="1">
                <a:solidFill>
                  <a:schemeClr val="tx1"/>
                </a:solidFill>
              </a:defRPr>
            </a:lvl1pPr>
          </a:lstStyle>
          <a:p>
            <a:fld id="{E7677F4A-BF5B-D440-8C8F-1F4BD888B209}" type="slidenum">
              <a:rPr lang="en-US" smtClean="0"/>
              <a:pPr/>
              <a:t>‹#›</a:t>
            </a:fld>
            <a:endParaRPr lang="en-US" dirty="0"/>
          </a:p>
        </p:txBody>
      </p:sp>
    </p:spTree>
    <p:extLst>
      <p:ext uri="{BB962C8B-B14F-4D97-AF65-F5344CB8AC3E}">
        <p14:creationId xmlns:p14="http://schemas.microsoft.com/office/powerpoint/2010/main" val="92811162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1200150"/>
            <a:ext cx="39624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11"/>
          </p:nvPr>
        </p:nvSpPr>
        <p:spPr>
          <a:xfrm>
            <a:off x="4727448" y="1212300"/>
            <a:ext cx="39593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2"/>
          <p:cNvSpPr>
            <a:spLocks noGrp="1"/>
          </p:cNvSpPr>
          <p:nvPr>
            <p:ph type="sldNum" sz="quarter" idx="4"/>
          </p:nvPr>
        </p:nvSpPr>
        <p:spPr>
          <a:xfrm>
            <a:off x="6477000" y="4875215"/>
            <a:ext cx="2057400" cy="274637"/>
          </a:xfrm>
          <a:prstGeom prst="rect">
            <a:avLst/>
          </a:prstGeom>
        </p:spPr>
        <p:txBody>
          <a:bodyPr vert="horz" lIns="91440" tIns="45720" rIns="91440" bIns="45720" rtlCol="0" anchor="ctr"/>
          <a:lstStyle>
            <a:lvl1pPr algn="r">
              <a:defRPr sz="1400" b="1">
                <a:solidFill>
                  <a:schemeClr val="tx1"/>
                </a:solidFill>
              </a:defRPr>
            </a:lvl1pPr>
          </a:lstStyle>
          <a:p>
            <a:fld id="{E7677F4A-BF5B-D440-8C8F-1F4BD888B209}" type="slidenum">
              <a:rPr lang="en-US" smtClean="0"/>
              <a:pPr/>
              <a:t>‹#›</a:t>
            </a:fld>
            <a:endParaRPr lang="en-US" dirty="0"/>
          </a:p>
        </p:txBody>
      </p:sp>
    </p:spTree>
    <p:extLst>
      <p:ext uri="{BB962C8B-B14F-4D97-AF65-F5344CB8AC3E}">
        <p14:creationId xmlns:p14="http://schemas.microsoft.com/office/powerpoint/2010/main" val="1598285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1200150"/>
            <a:ext cx="25908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3"/>
          <p:cNvSpPr>
            <a:spLocks noGrp="1"/>
          </p:cNvSpPr>
          <p:nvPr>
            <p:ph sz="quarter" idx="11"/>
          </p:nvPr>
        </p:nvSpPr>
        <p:spPr>
          <a:xfrm>
            <a:off x="3276600" y="1200150"/>
            <a:ext cx="25908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3"/>
          <p:cNvSpPr>
            <a:spLocks noGrp="1"/>
          </p:cNvSpPr>
          <p:nvPr>
            <p:ph sz="quarter" idx="12"/>
          </p:nvPr>
        </p:nvSpPr>
        <p:spPr>
          <a:xfrm>
            <a:off x="6096000" y="1200150"/>
            <a:ext cx="25908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2"/>
          <p:cNvSpPr>
            <a:spLocks noGrp="1"/>
          </p:cNvSpPr>
          <p:nvPr>
            <p:ph type="sldNum" sz="quarter" idx="4"/>
          </p:nvPr>
        </p:nvSpPr>
        <p:spPr>
          <a:xfrm>
            <a:off x="6477000" y="4875215"/>
            <a:ext cx="2057400" cy="274637"/>
          </a:xfrm>
          <a:prstGeom prst="rect">
            <a:avLst/>
          </a:prstGeom>
        </p:spPr>
        <p:txBody>
          <a:bodyPr vert="horz" lIns="91440" tIns="45720" rIns="91440" bIns="45720" rtlCol="0" anchor="ctr"/>
          <a:lstStyle>
            <a:lvl1pPr algn="r">
              <a:defRPr sz="1400" b="1">
                <a:solidFill>
                  <a:schemeClr val="tx1"/>
                </a:solidFill>
              </a:defRPr>
            </a:lvl1pPr>
          </a:lstStyle>
          <a:p>
            <a:fld id="{E7677F4A-BF5B-D440-8C8F-1F4BD888B209}" type="slidenum">
              <a:rPr lang="en-US" smtClean="0"/>
              <a:pPr/>
              <a:t>‹#›</a:t>
            </a:fld>
            <a:endParaRPr lang="en-US" dirty="0"/>
          </a:p>
        </p:txBody>
      </p:sp>
    </p:spTree>
    <p:extLst>
      <p:ext uri="{BB962C8B-B14F-4D97-AF65-F5344CB8AC3E}">
        <p14:creationId xmlns:p14="http://schemas.microsoft.com/office/powerpoint/2010/main" val="1667110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1200150"/>
            <a:ext cx="1905000" cy="3429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3"/>
          <p:cNvSpPr>
            <a:spLocks noGrp="1"/>
          </p:cNvSpPr>
          <p:nvPr>
            <p:ph sz="quarter" idx="11"/>
          </p:nvPr>
        </p:nvSpPr>
        <p:spPr>
          <a:xfrm>
            <a:off x="2565400" y="1200150"/>
            <a:ext cx="19050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3"/>
          <p:cNvSpPr>
            <a:spLocks noGrp="1"/>
          </p:cNvSpPr>
          <p:nvPr>
            <p:ph sz="quarter" idx="12"/>
          </p:nvPr>
        </p:nvSpPr>
        <p:spPr>
          <a:xfrm>
            <a:off x="4673600" y="1200150"/>
            <a:ext cx="19050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Content Placeholder 3"/>
          <p:cNvSpPr>
            <a:spLocks noGrp="1"/>
          </p:cNvSpPr>
          <p:nvPr>
            <p:ph sz="quarter" idx="13"/>
          </p:nvPr>
        </p:nvSpPr>
        <p:spPr>
          <a:xfrm>
            <a:off x="6781800" y="1200150"/>
            <a:ext cx="19050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2"/>
          <p:cNvSpPr>
            <a:spLocks noGrp="1"/>
          </p:cNvSpPr>
          <p:nvPr>
            <p:ph type="sldNum" sz="quarter" idx="4"/>
          </p:nvPr>
        </p:nvSpPr>
        <p:spPr>
          <a:xfrm>
            <a:off x="6477000" y="4875215"/>
            <a:ext cx="2057400" cy="274637"/>
          </a:xfrm>
          <a:prstGeom prst="rect">
            <a:avLst/>
          </a:prstGeom>
        </p:spPr>
        <p:txBody>
          <a:bodyPr vert="horz" lIns="91440" tIns="45720" rIns="91440" bIns="45720" rtlCol="0" anchor="ctr"/>
          <a:lstStyle>
            <a:lvl1pPr algn="r">
              <a:defRPr sz="1400" b="1">
                <a:solidFill>
                  <a:schemeClr val="tx1"/>
                </a:solidFill>
              </a:defRPr>
            </a:lvl1pPr>
          </a:lstStyle>
          <a:p>
            <a:fld id="{E7677F4A-BF5B-D440-8C8F-1F4BD888B209}" type="slidenum">
              <a:rPr lang="en-US" smtClean="0"/>
              <a:pPr/>
              <a:t>‹#›</a:t>
            </a:fld>
            <a:endParaRPr lang="en-US" dirty="0"/>
          </a:p>
        </p:txBody>
      </p:sp>
    </p:spTree>
    <p:extLst>
      <p:ext uri="{BB962C8B-B14F-4D97-AF65-F5344CB8AC3E}">
        <p14:creationId xmlns:p14="http://schemas.microsoft.com/office/powerpoint/2010/main" val="899064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2"/>
          <p:cNvSpPr>
            <a:spLocks noGrp="1"/>
          </p:cNvSpPr>
          <p:nvPr>
            <p:ph type="sldNum" sz="quarter" idx="4"/>
          </p:nvPr>
        </p:nvSpPr>
        <p:spPr>
          <a:xfrm>
            <a:off x="6477000" y="4875215"/>
            <a:ext cx="2057400" cy="274637"/>
          </a:xfrm>
          <a:prstGeom prst="rect">
            <a:avLst/>
          </a:prstGeom>
        </p:spPr>
        <p:txBody>
          <a:bodyPr vert="horz" lIns="91440" tIns="45720" rIns="91440" bIns="45720" rtlCol="0" anchor="ctr"/>
          <a:lstStyle>
            <a:lvl1pPr algn="r">
              <a:defRPr sz="1400" b="1">
                <a:solidFill>
                  <a:schemeClr val="tx1"/>
                </a:solidFill>
              </a:defRPr>
            </a:lvl1pPr>
          </a:lstStyle>
          <a:p>
            <a:fld id="{E7677F4A-BF5B-D440-8C8F-1F4BD888B209}" type="slidenum">
              <a:rPr lang="en-US" smtClean="0"/>
              <a:pPr/>
              <a:t>‹#›</a:t>
            </a:fld>
            <a:endParaRPr lang="en-US" dirty="0"/>
          </a:p>
        </p:txBody>
      </p:sp>
    </p:spTree>
    <p:extLst>
      <p:ext uri="{BB962C8B-B14F-4D97-AF65-F5344CB8AC3E}">
        <p14:creationId xmlns:p14="http://schemas.microsoft.com/office/powerpoint/2010/main" val="8833381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ng"/><Relationship Id="rId10"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7" name="Picture 3" descr="_Plaid-Digital_FINAL-NEW.png"/>
          <p:cNvPicPr>
            <a:picLocks noChangeAspect="1"/>
          </p:cNvPicPr>
          <p:nvPr/>
        </p:nvPicPr>
        <p:blipFill>
          <a:blip r:embed="rId9">
            <a:extLst>
              <a:ext uri="{28A0092B-C50C-407E-A947-70E740481C1C}">
                <a14:useLocalDpi xmlns:a14="http://schemas.microsoft.com/office/drawing/2010/main" val="0"/>
              </a:ext>
            </a:extLst>
          </a:blip>
          <a:srcRect l="59550" t="20876" r="39888" b="2893"/>
          <a:stretch>
            <a:fillRect/>
          </a:stretch>
        </p:blipFill>
        <p:spPr bwMode="auto">
          <a:xfrm rot="5400000">
            <a:off x="3798890" y="1046165"/>
            <a:ext cx="60325" cy="765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3" descr="_Plaid-Digital_FINAL-NEW.png"/>
          <p:cNvPicPr>
            <a:picLocks noChangeAspect="1"/>
          </p:cNvPicPr>
          <p:nvPr userDrawn="1"/>
        </p:nvPicPr>
        <p:blipFill>
          <a:blip r:embed="rId9">
            <a:extLst>
              <a:ext uri="{28A0092B-C50C-407E-A947-70E740481C1C}">
                <a14:useLocalDpi xmlns:a14="http://schemas.microsoft.com/office/drawing/2010/main" val="0"/>
              </a:ext>
            </a:extLst>
          </a:blip>
          <a:srcRect l="59550" t="20876" r="39888" b="2893"/>
          <a:stretch>
            <a:fillRect/>
          </a:stretch>
        </p:blipFill>
        <p:spPr bwMode="auto">
          <a:xfrm rot="5400000">
            <a:off x="3798890" y="1046165"/>
            <a:ext cx="60325" cy="765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itle Placeholder 1"/>
          <p:cNvSpPr>
            <a:spLocks noGrp="1"/>
          </p:cNvSpPr>
          <p:nvPr>
            <p:ph type="title"/>
          </p:nvPr>
        </p:nvSpPr>
        <p:spPr bwMode="auto">
          <a:xfrm>
            <a:off x="457200" y="36195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smtClean="0"/>
              <a:t>Click to edit Master title style</a:t>
            </a:r>
            <a:endParaRPr lang="en-US" altLang="x-none"/>
          </a:p>
        </p:txBody>
      </p:sp>
      <p:sp>
        <p:nvSpPr>
          <p:cNvPr id="1031" name="Text Placeholder 2"/>
          <p:cNvSpPr>
            <a:spLocks noGrp="1"/>
          </p:cNvSpPr>
          <p:nvPr>
            <p:ph type="body" idx="1"/>
          </p:nvPr>
        </p:nvSpPr>
        <p:spPr bwMode="auto">
          <a:xfrm>
            <a:off x="457200" y="1200150"/>
            <a:ext cx="8229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smtClean="0"/>
              <a:t>Click to edit Master text styles</a:t>
            </a:r>
          </a:p>
          <a:p>
            <a:pPr lvl="1"/>
            <a:r>
              <a:rPr lang="en-US" altLang="x-none" smtClean="0"/>
              <a:t>Second level</a:t>
            </a:r>
          </a:p>
          <a:p>
            <a:pPr lvl="2"/>
            <a:r>
              <a:rPr lang="en-US" altLang="x-none" smtClean="0"/>
              <a:t>Third level</a:t>
            </a:r>
          </a:p>
          <a:p>
            <a:pPr lvl="3"/>
            <a:r>
              <a:rPr lang="en-US" altLang="x-none" smtClean="0"/>
              <a:t>Fourth level</a:t>
            </a:r>
          </a:p>
          <a:p>
            <a:pPr lvl="4"/>
            <a:r>
              <a:rPr lang="en-US" altLang="x-none" smtClean="0"/>
              <a:t>Fifth level</a:t>
            </a:r>
            <a:endParaRPr lang="en-US" altLang="x-none"/>
          </a:p>
        </p:txBody>
      </p:sp>
      <p:pic>
        <p:nvPicPr>
          <p:cNvPr id="10" name="Picture 9"/>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772402" y="4248150"/>
            <a:ext cx="1154591" cy="736392"/>
          </a:xfrm>
          <a:prstGeom prst="rect">
            <a:avLst/>
          </a:prstGeom>
        </p:spPr>
      </p:pic>
    </p:spTree>
  </p:cSld>
  <p:clrMap bg1="lt1" tx1="dk1" bg2="lt2" tx2="dk2" accent1="accent1" accent2="accent2" accent3="accent3" accent4="accent4" accent5="accent5" accent6="accent6" hlink="hlink" folHlink="folHlink"/>
  <p:sldLayoutIdLst>
    <p:sldLayoutId id="2147483825" r:id="rId1"/>
    <p:sldLayoutId id="2147483819" r:id="rId2"/>
    <p:sldLayoutId id="2147483820" r:id="rId3"/>
    <p:sldLayoutId id="2147483821" r:id="rId4"/>
    <p:sldLayoutId id="2147483822" r:id="rId5"/>
    <p:sldLayoutId id="2147483823" r:id="rId6"/>
    <p:sldLayoutId id="2147483824" r:id="rId7"/>
  </p:sldLayoutIdLst>
  <p:timing>
    <p:tnLst>
      <p:par>
        <p:cTn id="1" dur="indefinite" restart="never" nodeType="tmRoot"/>
      </p:par>
    </p:tnLst>
  </p:timing>
  <p:hf hdr="0" ftr="0" dt="0"/>
  <p:txStyles>
    <p:titleStyle>
      <a:lvl1pPr algn="l" rtl="0" eaLnBrk="1" fontAlgn="base" hangingPunct="1">
        <a:spcBef>
          <a:spcPct val="0"/>
        </a:spcBef>
        <a:spcAft>
          <a:spcPct val="0"/>
        </a:spcAft>
        <a:defRPr sz="2400" b="1">
          <a:solidFill>
            <a:schemeClr val="tx1"/>
          </a:solidFill>
          <a:latin typeface="Open Sans" charset="0"/>
          <a:ea typeface="Open Sans" charset="0"/>
          <a:cs typeface="Open Sans" charset="0"/>
        </a:defRPr>
      </a:lvl1pPr>
      <a:lvl2pPr algn="l" rtl="0" eaLnBrk="1" fontAlgn="base" hangingPunct="1">
        <a:spcBef>
          <a:spcPct val="0"/>
        </a:spcBef>
        <a:spcAft>
          <a:spcPct val="0"/>
        </a:spcAft>
        <a:defRPr sz="2400" b="1">
          <a:solidFill>
            <a:schemeClr val="tx1"/>
          </a:solidFill>
          <a:latin typeface="Open Sans" charset="0"/>
          <a:ea typeface="Open Sans" charset="0"/>
          <a:cs typeface="Open Sans" charset="0"/>
        </a:defRPr>
      </a:lvl2pPr>
      <a:lvl3pPr algn="l" rtl="0" eaLnBrk="1" fontAlgn="base" hangingPunct="1">
        <a:spcBef>
          <a:spcPct val="0"/>
        </a:spcBef>
        <a:spcAft>
          <a:spcPct val="0"/>
        </a:spcAft>
        <a:defRPr sz="2400" b="1">
          <a:solidFill>
            <a:schemeClr val="tx1"/>
          </a:solidFill>
          <a:latin typeface="Open Sans" charset="0"/>
          <a:ea typeface="Open Sans" charset="0"/>
          <a:cs typeface="Open Sans" charset="0"/>
        </a:defRPr>
      </a:lvl3pPr>
      <a:lvl4pPr algn="l" rtl="0" eaLnBrk="1" fontAlgn="base" hangingPunct="1">
        <a:spcBef>
          <a:spcPct val="0"/>
        </a:spcBef>
        <a:spcAft>
          <a:spcPct val="0"/>
        </a:spcAft>
        <a:defRPr sz="2400" b="1">
          <a:solidFill>
            <a:schemeClr val="tx1"/>
          </a:solidFill>
          <a:latin typeface="Open Sans" charset="0"/>
          <a:ea typeface="Open Sans" charset="0"/>
          <a:cs typeface="Open Sans" charset="0"/>
        </a:defRPr>
      </a:lvl4pPr>
      <a:lvl5pPr algn="l" rtl="0" eaLnBrk="1" fontAlgn="base" hangingPunct="1">
        <a:spcBef>
          <a:spcPct val="0"/>
        </a:spcBef>
        <a:spcAft>
          <a:spcPct val="0"/>
        </a:spcAft>
        <a:defRPr sz="2400" b="1">
          <a:solidFill>
            <a:schemeClr val="tx1"/>
          </a:solidFill>
          <a:latin typeface="Open Sans" charset="0"/>
          <a:ea typeface="Open Sans" charset="0"/>
          <a:cs typeface="Open Sans" charset="0"/>
        </a:defRPr>
      </a:lvl5pPr>
      <a:lvl6pPr marL="457178" algn="l" rtl="0" eaLnBrk="1" fontAlgn="base" hangingPunct="1">
        <a:spcBef>
          <a:spcPct val="0"/>
        </a:spcBef>
        <a:spcAft>
          <a:spcPct val="0"/>
        </a:spcAft>
        <a:defRPr sz="4200">
          <a:solidFill>
            <a:schemeClr val="tx2"/>
          </a:solidFill>
          <a:latin typeface="Times" pitchFamily="-110" charset="0"/>
          <a:ea typeface="Osaka" pitchFamily="-110" charset="-128"/>
          <a:cs typeface="Osaka" pitchFamily="-110" charset="-128"/>
        </a:defRPr>
      </a:lvl6pPr>
      <a:lvl7pPr marL="914354" algn="l" rtl="0" eaLnBrk="1" fontAlgn="base" hangingPunct="1">
        <a:spcBef>
          <a:spcPct val="0"/>
        </a:spcBef>
        <a:spcAft>
          <a:spcPct val="0"/>
        </a:spcAft>
        <a:defRPr sz="4200">
          <a:solidFill>
            <a:schemeClr val="tx2"/>
          </a:solidFill>
          <a:latin typeface="Times" pitchFamily="-110" charset="0"/>
          <a:ea typeface="Osaka" pitchFamily="-110" charset="-128"/>
          <a:cs typeface="Osaka" pitchFamily="-110" charset="-128"/>
        </a:defRPr>
      </a:lvl7pPr>
      <a:lvl8pPr marL="1371532" algn="l" rtl="0" eaLnBrk="1" fontAlgn="base" hangingPunct="1">
        <a:spcBef>
          <a:spcPct val="0"/>
        </a:spcBef>
        <a:spcAft>
          <a:spcPct val="0"/>
        </a:spcAft>
        <a:defRPr sz="4200">
          <a:solidFill>
            <a:schemeClr val="tx2"/>
          </a:solidFill>
          <a:latin typeface="Times" pitchFamily="-110" charset="0"/>
          <a:ea typeface="Osaka" pitchFamily="-110" charset="-128"/>
          <a:cs typeface="Osaka" pitchFamily="-110" charset="-128"/>
        </a:defRPr>
      </a:lvl8pPr>
      <a:lvl9pPr marL="1828709" algn="l" rtl="0" eaLnBrk="1" fontAlgn="base" hangingPunct="1">
        <a:spcBef>
          <a:spcPct val="0"/>
        </a:spcBef>
        <a:spcAft>
          <a:spcPct val="0"/>
        </a:spcAft>
        <a:defRPr sz="4200">
          <a:solidFill>
            <a:schemeClr val="tx2"/>
          </a:solidFill>
          <a:latin typeface="Times" pitchFamily="-110" charset="0"/>
          <a:ea typeface="Osaka" pitchFamily="-110" charset="-128"/>
          <a:cs typeface="Osaka" pitchFamily="-110" charset="-128"/>
        </a:defRPr>
      </a:lvl9pPr>
    </p:titleStyle>
    <p:bodyStyle>
      <a:lvl1pPr marL="6351" indent="-6351" algn="l" rtl="0" eaLnBrk="1" fontAlgn="base" hangingPunct="1">
        <a:spcBef>
          <a:spcPts val="600"/>
        </a:spcBef>
        <a:spcAft>
          <a:spcPct val="0"/>
        </a:spcAft>
        <a:defRPr sz="1400">
          <a:solidFill>
            <a:schemeClr val="tx1"/>
          </a:solidFill>
          <a:latin typeface="Open Sans" charset="0"/>
          <a:ea typeface="Open Sans" charset="0"/>
          <a:cs typeface="Open Sans" charset="0"/>
        </a:defRPr>
      </a:lvl1pPr>
      <a:lvl2pPr marL="742913" indent="-285737" algn="l" rtl="0" eaLnBrk="1" fontAlgn="base" hangingPunct="1">
        <a:spcBef>
          <a:spcPts val="600"/>
        </a:spcBef>
        <a:spcAft>
          <a:spcPct val="0"/>
        </a:spcAft>
        <a:buSzPct val="110000"/>
        <a:buFont typeface="Arial" charset="0"/>
        <a:buChar char="•"/>
        <a:defRPr sz="1400">
          <a:solidFill>
            <a:schemeClr val="tx1"/>
          </a:solidFill>
          <a:latin typeface="Open Sans" charset="0"/>
          <a:ea typeface="Open Sans" charset="0"/>
          <a:cs typeface="Open Sans" charset="0"/>
        </a:defRPr>
      </a:lvl2pPr>
      <a:lvl3pPr marL="1200091" indent="-285737" algn="l" rtl="0" eaLnBrk="1" fontAlgn="base" hangingPunct="1">
        <a:spcBef>
          <a:spcPts val="600"/>
        </a:spcBef>
        <a:spcAft>
          <a:spcPct val="0"/>
        </a:spcAft>
        <a:buSzPct val="110000"/>
        <a:buFont typeface=".AppleSystemUIFont" charset="-120"/>
        <a:buChar char="–"/>
        <a:defRPr sz="1400" i="1">
          <a:solidFill>
            <a:schemeClr val="tx1"/>
          </a:solidFill>
          <a:latin typeface="Open Sans" charset="0"/>
          <a:ea typeface="Open Sans" charset="0"/>
          <a:cs typeface="Open Sans" charset="0"/>
        </a:defRPr>
      </a:lvl3pPr>
      <a:lvl4pPr marL="1657268" indent="-285737" algn="l" rtl="0" eaLnBrk="1" fontAlgn="base" hangingPunct="1">
        <a:spcBef>
          <a:spcPts val="600"/>
        </a:spcBef>
        <a:spcAft>
          <a:spcPct val="0"/>
        </a:spcAft>
        <a:buSzPct val="110000"/>
        <a:buFont typeface="Arial" charset="0"/>
        <a:buChar char="•"/>
        <a:defRPr sz="1400">
          <a:solidFill>
            <a:schemeClr val="tx1"/>
          </a:solidFill>
          <a:latin typeface="Open Sans" charset="0"/>
          <a:ea typeface="Open Sans" charset="0"/>
          <a:cs typeface="Open Sans" charset="0"/>
        </a:defRPr>
      </a:lvl4pPr>
      <a:lvl5pPr marL="2057298" indent="-228589" algn="l" rtl="0" eaLnBrk="1" fontAlgn="base" hangingPunct="1">
        <a:spcBef>
          <a:spcPts val="600"/>
        </a:spcBef>
        <a:spcAft>
          <a:spcPct val="0"/>
        </a:spcAft>
        <a:buSzPct val="110000"/>
        <a:buFont typeface=".AppleSystemUIFont" charset="-120"/>
        <a:buChar char="–"/>
        <a:defRPr sz="1400" i="1">
          <a:solidFill>
            <a:schemeClr val="tx1"/>
          </a:solidFill>
          <a:latin typeface="Open Sans" charset="0"/>
          <a:ea typeface="Open Sans" charset="0"/>
          <a:cs typeface="Open Sans" charset="0"/>
        </a:defRPr>
      </a:lvl5pPr>
      <a:lvl6pPr marL="2514474" indent="-228589" algn="l" rtl="0" eaLnBrk="1" fontAlgn="base" hangingPunct="1">
        <a:spcBef>
          <a:spcPct val="20000"/>
        </a:spcBef>
        <a:spcAft>
          <a:spcPct val="0"/>
        </a:spcAft>
        <a:buChar char="»"/>
        <a:defRPr sz="2000">
          <a:solidFill>
            <a:schemeClr val="tx1"/>
          </a:solidFill>
          <a:latin typeface="Arial" pitchFamily="-110" charset="0"/>
          <a:ea typeface="+mn-ea"/>
          <a:cs typeface="+mn-cs"/>
        </a:defRPr>
      </a:lvl6pPr>
      <a:lvl7pPr marL="2971652" indent="-228589" algn="l" rtl="0" eaLnBrk="1" fontAlgn="base" hangingPunct="1">
        <a:spcBef>
          <a:spcPct val="20000"/>
        </a:spcBef>
        <a:spcAft>
          <a:spcPct val="0"/>
        </a:spcAft>
        <a:buChar char="»"/>
        <a:defRPr sz="2000">
          <a:solidFill>
            <a:schemeClr val="tx1"/>
          </a:solidFill>
          <a:latin typeface="Arial" pitchFamily="-110" charset="0"/>
          <a:ea typeface="+mn-ea"/>
          <a:cs typeface="+mn-cs"/>
        </a:defRPr>
      </a:lvl7pPr>
      <a:lvl8pPr marL="3428829" indent="-228589" algn="l" rtl="0" eaLnBrk="1" fontAlgn="base" hangingPunct="1">
        <a:spcBef>
          <a:spcPct val="20000"/>
        </a:spcBef>
        <a:spcAft>
          <a:spcPct val="0"/>
        </a:spcAft>
        <a:buChar char="»"/>
        <a:defRPr sz="2000">
          <a:solidFill>
            <a:schemeClr val="tx1"/>
          </a:solidFill>
          <a:latin typeface="Arial" pitchFamily="-110" charset="0"/>
          <a:ea typeface="+mn-ea"/>
          <a:cs typeface="+mn-cs"/>
        </a:defRPr>
      </a:lvl8pPr>
      <a:lvl9pPr marL="3886006" indent="-228589" algn="l" rtl="0" eaLnBrk="1" fontAlgn="base" hangingPunct="1">
        <a:spcBef>
          <a:spcPct val="20000"/>
        </a:spcBef>
        <a:spcAft>
          <a:spcPct val="0"/>
        </a:spcAft>
        <a:buChar char="»"/>
        <a:defRPr sz="2000">
          <a:solidFill>
            <a:schemeClr val="tx1"/>
          </a:solidFill>
          <a:latin typeface="Arial" pitchFamily="-110" charset="0"/>
          <a:ea typeface="+mn-ea"/>
          <a:cs typeface="+mn-cs"/>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4"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2"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tiff"/><Relationship Id="rId5" Type="http://schemas.openxmlformats.org/officeDocument/2006/relationships/image" Target="../media/image6.tif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7.tiff"/><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4" Type="http://schemas.openxmlformats.org/officeDocument/2006/relationships/image" Target="../media/image24.png"/><Relationship Id="rId5" Type="http://schemas.openxmlformats.org/officeDocument/2006/relationships/image" Target="../media/image25.jp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21" name="Straight Connector 11"/>
          <p:cNvCxnSpPr>
            <a:cxnSpLocks noChangeShapeType="1"/>
          </p:cNvCxnSpPr>
          <p:nvPr/>
        </p:nvCxnSpPr>
        <p:spPr bwMode="auto">
          <a:xfrm>
            <a:off x="2209800" y="3486150"/>
            <a:ext cx="5486400" cy="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cxnSp>
      <p:sp>
        <p:nvSpPr>
          <p:cNvPr id="5122" name="Text Placeholder 14"/>
          <p:cNvSpPr txBox="1">
            <a:spLocks/>
          </p:cNvSpPr>
          <p:nvPr/>
        </p:nvSpPr>
        <p:spPr bwMode="auto">
          <a:xfrm>
            <a:off x="2112196" y="1352550"/>
            <a:ext cx="6553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75" indent="-3175">
              <a:spcBef>
                <a:spcPts val="600"/>
              </a:spcBef>
              <a:defRPr sz="1400">
                <a:solidFill>
                  <a:schemeClr val="tx1"/>
                </a:solidFill>
                <a:latin typeface="Open Sans" charset="0"/>
                <a:ea typeface="Open Sans" charset="0"/>
                <a:cs typeface="Open Sans" charset="0"/>
              </a:defRPr>
            </a:lvl1pPr>
            <a:lvl2pPr marL="742950" indent="-285750">
              <a:spcBef>
                <a:spcPts val="600"/>
              </a:spcBef>
              <a:buSzPct val="110000"/>
              <a:buFont typeface="Arial" charset="0"/>
              <a:buChar char="•"/>
              <a:defRPr sz="1400">
                <a:solidFill>
                  <a:schemeClr val="tx1"/>
                </a:solidFill>
                <a:latin typeface="Open Sans" charset="0"/>
                <a:ea typeface="Open Sans" charset="0"/>
                <a:cs typeface="Open Sans" charset="0"/>
              </a:defRPr>
            </a:lvl2pPr>
            <a:lvl3pPr marL="1143000" indent="-228600">
              <a:spcBef>
                <a:spcPts val="600"/>
              </a:spcBef>
              <a:buSzPct val="110000"/>
              <a:buFont typeface=".AppleSystemUIFont" charset="-120"/>
              <a:buChar char="–"/>
              <a:defRPr sz="1400" i="1">
                <a:solidFill>
                  <a:schemeClr val="tx1"/>
                </a:solidFill>
                <a:latin typeface="Open Sans" charset="0"/>
                <a:ea typeface="Open Sans" charset="0"/>
                <a:cs typeface="Open Sans" charset="0"/>
              </a:defRPr>
            </a:lvl3pPr>
            <a:lvl4pPr marL="1600200" indent="-228600">
              <a:spcBef>
                <a:spcPts val="600"/>
              </a:spcBef>
              <a:buSzPct val="110000"/>
              <a:buFont typeface="Arial" charset="0"/>
              <a:buChar char="•"/>
              <a:defRPr sz="1400">
                <a:solidFill>
                  <a:schemeClr val="tx1"/>
                </a:solidFill>
                <a:latin typeface="Open Sans" charset="0"/>
                <a:ea typeface="Open Sans" charset="0"/>
                <a:cs typeface="Open Sans" charset="0"/>
              </a:defRPr>
            </a:lvl4pPr>
            <a:lvl5pPr marL="2057400" indent="-228600">
              <a:spcBef>
                <a:spcPts val="600"/>
              </a:spcBef>
              <a:buSzPct val="110000"/>
              <a:buFont typeface=".AppleSystemUIFont" charset="-120"/>
              <a:buChar char="–"/>
              <a:defRPr sz="1400" i="1">
                <a:solidFill>
                  <a:schemeClr val="tx1"/>
                </a:solidFill>
                <a:latin typeface="Open Sans" charset="0"/>
                <a:ea typeface="Open Sans" charset="0"/>
                <a:cs typeface="Open Sans" charset="0"/>
              </a:defRPr>
            </a:lvl5pPr>
            <a:lvl6pPr marL="2514600" indent="-228600" fontAlgn="base">
              <a:spcBef>
                <a:spcPts val="600"/>
              </a:spcBef>
              <a:spcAft>
                <a:spcPct val="0"/>
              </a:spcAft>
              <a:buSzPct val="110000"/>
              <a:buFont typeface=".AppleSystemUIFont" charset="-120"/>
              <a:buChar char="–"/>
              <a:defRPr sz="1400" i="1">
                <a:solidFill>
                  <a:schemeClr val="tx1"/>
                </a:solidFill>
                <a:latin typeface="Open Sans" charset="0"/>
                <a:ea typeface="Open Sans" charset="0"/>
                <a:cs typeface="Open Sans" charset="0"/>
              </a:defRPr>
            </a:lvl6pPr>
            <a:lvl7pPr marL="2971800" indent="-228600" fontAlgn="base">
              <a:spcBef>
                <a:spcPts val="600"/>
              </a:spcBef>
              <a:spcAft>
                <a:spcPct val="0"/>
              </a:spcAft>
              <a:buSzPct val="110000"/>
              <a:buFont typeface=".AppleSystemUIFont" charset="-120"/>
              <a:buChar char="–"/>
              <a:defRPr sz="1400" i="1">
                <a:solidFill>
                  <a:schemeClr val="tx1"/>
                </a:solidFill>
                <a:latin typeface="Open Sans" charset="0"/>
                <a:ea typeface="Open Sans" charset="0"/>
                <a:cs typeface="Open Sans" charset="0"/>
              </a:defRPr>
            </a:lvl7pPr>
            <a:lvl8pPr marL="3429000" indent="-228600" fontAlgn="base">
              <a:spcBef>
                <a:spcPts val="600"/>
              </a:spcBef>
              <a:spcAft>
                <a:spcPct val="0"/>
              </a:spcAft>
              <a:buSzPct val="110000"/>
              <a:buFont typeface=".AppleSystemUIFont" charset="-120"/>
              <a:buChar char="–"/>
              <a:defRPr sz="1400" i="1">
                <a:solidFill>
                  <a:schemeClr val="tx1"/>
                </a:solidFill>
                <a:latin typeface="Open Sans" charset="0"/>
                <a:ea typeface="Open Sans" charset="0"/>
                <a:cs typeface="Open Sans" charset="0"/>
              </a:defRPr>
            </a:lvl8pPr>
            <a:lvl9pPr marL="3886200" indent="-228600" fontAlgn="base">
              <a:spcBef>
                <a:spcPts val="600"/>
              </a:spcBef>
              <a:spcAft>
                <a:spcPct val="0"/>
              </a:spcAft>
              <a:buSzPct val="110000"/>
              <a:buFont typeface=".AppleSystemUIFont" charset="-120"/>
              <a:buChar char="–"/>
              <a:defRPr sz="1400" i="1">
                <a:solidFill>
                  <a:schemeClr val="tx1"/>
                </a:solidFill>
                <a:latin typeface="Open Sans" charset="0"/>
                <a:ea typeface="Open Sans" charset="0"/>
                <a:cs typeface="Open Sans" charset="0"/>
              </a:defRPr>
            </a:lvl9pPr>
          </a:lstStyle>
          <a:p>
            <a:r>
              <a:rPr lang="en-US" sz="3600" b="1" dirty="0"/>
              <a:t>Self-Formed Catalysts Using Electrochemical (de)Lithiation for Oxygen Evolution </a:t>
            </a:r>
            <a:r>
              <a:rPr lang="en-US" sz="3600" b="1" dirty="0" smtClean="0"/>
              <a:t>Reaction</a:t>
            </a:r>
            <a:r>
              <a:rPr lang="en-US" sz="3600" dirty="0"/>
              <a:t/>
            </a:r>
            <a:br>
              <a:rPr lang="en-US" sz="3600" dirty="0"/>
            </a:br>
            <a:endParaRPr lang="en-US" sz="3600" dirty="0"/>
          </a:p>
        </p:txBody>
      </p:sp>
      <p:sp>
        <p:nvSpPr>
          <p:cNvPr id="5123" name="Text Placeholder 16"/>
          <p:cNvSpPr txBox="1">
            <a:spLocks/>
          </p:cNvSpPr>
          <p:nvPr/>
        </p:nvSpPr>
        <p:spPr bwMode="auto">
          <a:xfrm>
            <a:off x="2133600" y="3638550"/>
            <a:ext cx="6019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75" indent="-3175">
              <a:spcBef>
                <a:spcPts val="600"/>
              </a:spcBef>
              <a:defRPr sz="1400">
                <a:solidFill>
                  <a:schemeClr val="tx1"/>
                </a:solidFill>
                <a:latin typeface="Open Sans" charset="0"/>
                <a:ea typeface="Open Sans" charset="0"/>
                <a:cs typeface="Open Sans" charset="0"/>
              </a:defRPr>
            </a:lvl1pPr>
            <a:lvl2pPr marL="742950" indent="-285750">
              <a:spcBef>
                <a:spcPts val="600"/>
              </a:spcBef>
              <a:buSzPct val="110000"/>
              <a:buFont typeface="Arial" charset="0"/>
              <a:buChar char="•"/>
              <a:defRPr sz="1400">
                <a:solidFill>
                  <a:schemeClr val="tx1"/>
                </a:solidFill>
                <a:latin typeface="Open Sans" charset="0"/>
                <a:ea typeface="Open Sans" charset="0"/>
                <a:cs typeface="Open Sans" charset="0"/>
              </a:defRPr>
            </a:lvl2pPr>
            <a:lvl3pPr marL="1143000" indent="-228600">
              <a:spcBef>
                <a:spcPts val="600"/>
              </a:spcBef>
              <a:buSzPct val="110000"/>
              <a:buFont typeface=".AppleSystemUIFont" charset="-120"/>
              <a:buChar char="–"/>
              <a:defRPr sz="1400" i="1">
                <a:solidFill>
                  <a:schemeClr val="tx1"/>
                </a:solidFill>
                <a:latin typeface="Open Sans" charset="0"/>
                <a:ea typeface="Open Sans" charset="0"/>
                <a:cs typeface="Open Sans" charset="0"/>
              </a:defRPr>
            </a:lvl3pPr>
            <a:lvl4pPr marL="1600200" indent="-228600">
              <a:spcBef>
                <a:spcPts val="600"/>
              </a:spcBef>
              <a:buSzPct val="110000"/>
              <a:buFont typeface="Arial" charset="0"/>
              <a:buChar char="•"/>
              <a:defRPr sz="1400">
                <a:solidFill>
                  <a:schemeClr val="tx1"/>
                </a:solidFill>
                <a:latin typeface="Open Sans" charset="0"/>
                <a:ea typeface="Open Sans" charset="0"/>
                <a:cs typeface="Open Sans" charset="0"/>
              </a:defRPr>
            </a:lvl4pPr>
            <a:lvl5pPr marL="2057400" indent="-228600">
              <a:spcBef>
                <a:spcPts val="600"/>
              </a:spcBef>
              <a:buSzPct val="110000"/>
              <a:buFont typeface=".AppleSystemUIFont" charset="-120"/>
              <a:buChar char="–"/>
              <a:defRPr sz="1400" i="1">
                <a:solidFill>
                  <a:schemeClr val="tx1"/>
                </a:solidFill>
                <a:latin typeface="Open Sans" charset="0"/>
                <a:ea typeface="Open Sans" charset="0"/>
                <a:cs typeface="Open Sans" charset="0"/>
              </a:defRPr>
            </a:lvl5pPr>
            <a:lvl6pPr marL="2514600" indent="-228600" fontAlgn="base">
              <a:spcBef>
                <a:spcPts val="600"/>
              </a:spcBef>
              <a:spcAft>
                <a:spcPct val="0"/>
              </a:spcAft>
              <a:buSzPct val="110000"/>
              <a:buFont typeface=".AppleSystemUIFont" charset="-120"/>
              <a:buChar char="–"/>
              <a:defRPr sz="1400" i="1">
                <a:solidFill>
                  <a:schemeClr val="tx1"/>
                </a:solidFill>
                <a:latin typeface="Open Sans" charset="0"/>
                <a:ea typeface="Open Sans" charset="0"/>
                <a:cs typeface="Open Sans" charset="0"/>
              </a:defRPr>
            </a:lvl6pPr>
            <a:lvl7pPr marL="2971800" indent="-228600" fontAlgn="base">
              <a:spcBef>
                <a:spcPts val="600"/>
              </a:spcBef>
              <a:spcAft>
                <a:spcPct val="0"/>
              </a:spcAft>
              <a:buSzPct val="110000"/>
              <a:buFont typeface=".AppleSystemUIFont" charset="-120"/>
              <a:buChar char="–"/>
              <a:defRPr sz="1400" i="1">
                <a:solidFill>
                  <a:schemeClr val="tx1"/>
                </a:solidFill>
                <a:latin typeface="Open Sans" charset="0"/>
                <a:ea typeface="Open Sans" charset="0"/>
                <a:cs typeface="Open Sans" charset="0"/>
              </a:defRPr>
            </a:lvl7pPr>
            <a:lvl8pPr marL="3429000" indent="-228600" fontAlgn="base">
              <a:spcBef>
                <a:spcPts val="600"/>
              </a:spcBef>
              <a:spcAft>
                <a:spcPct val="0"/>
              </a:spcAft>
              <a:buSzPct val="110000"/>
              <a:buFont typeface=".AppleSystemUIFont" charset="-120"/>
              <a:buChar char="–"/>
              <a:defRPr sz="1400" i="1">
                <a:solidFill>
                  <a:schemeClr val="tx1"/>
                </a:solidFill>
                <a:latin typeface="Open Sans" charset="0"/>
                <a:ea typeface="Open Sans" charset="0"/>
                <a:cs typeface="Open Sans" charset="0"/>
              </a:defRPr>
            </a:lvl8pPr>
            <a:lvl9pPr marL="3886200" indent="-228600" fontAlgn="base">
              <a:spcBef>
                <a:spcPts val="600"/>
              </a:spcBef>
              <a:spcAft>
                <a:spcPct val="0"/>
              </a:spcAft>
              <a:buSzPct val="110000"/>
              <a:buFont typeface=".AppleSystemUIFont" charset="-120"/>
              <a:buChar char="–"/>
              <a:defRPr sz="1400" i="1">
                <a:solidFill>
                  <a:schemeClr val="tx1"/>
                </a:solidFill>
                <a:latin typeface="Open Sans" charset="0"/>
                <a:ea typeface="Open Sans" charset="0"/>
                <a:cs typeface="Open Sans" charset="0"/>
              </a:defRPr>
            </a:lvl9pPr>
          </a:lstStyle>
          <a:p>
            <a:pPr>
              <a:spcBef>
                <a:spcPct val="20000"/>
              </a:spcBef>
            </a:pPr>
            <a:r>
              <a:rPr lang="en-US" altLang="x-none" sz="1600" b="1" dirty="0">
                <a:solidFill>
                  <a:srgbClr val="FFFFFF"/>
                </a:solidFill>
                <a:ea typeface="ＭＳ Ｐゴシック" charset="-128"/>
              </a:rPr>
              <a:t>Vaidish </a:t>
            </a:r>
            <a:r>
              <a:rPr lang="en-US" altLang="x-none" sz="1600" b="1" dirty="0" err="1" smtClean="0">
                <a:solidFill>
                  <a:srgbClr val="FFFFFF"/>
                </a:solidFill>
                <a:ea typeface="ＭＳ Ｐゴシック" charset="-128"/>
              </a:rPr>
              <a:t>Sumaria</a:t>
            </a:r>
            <a:r>
              <a:rPr lang="en-US" altLang="x-none" sz="1600" b="1" baseline="30000" dirty="0" err="1" smtClean="0">
                <a:solidFill>
                  <a:srgbClr val="FFFFFF"/>
                </a:solidFill>
                <a:ea typeface="ＭＳ Ｐゴシック" charset="-128"/>
              </a:rPr>
              <a:t>a</a:t>
            </a:r>
            <a:r>
              <a:rPr lang="en-US" altLang="x-none" sz="1600" dirty="0" smtClean="0">
                <a:solidFill>
                  <a:srgbClr val="FFFFFF"/>
                </a:solidFill>
                <a:ea typeface="ＭＳ Ｐゴシック" charset="-128"/>
              </a:rPr>
              <a:t>, </a:t>
            </a:r>
            <a:r>
              <a:rPr lang="en-US" altLang="x-none" sz="1600" dirty="0" err="1">
                <a:solidFill>
                  <a:srgbClr val="FFFFFF"/>
                </a:solidFill>
                <a:ea typeface="ＭＳ Ｐゴシック" charset="-128"/>
              </a:rPr>
              <a:t>Dilip</a:t>
            </a:r>
            <a:r>
              <a:rPr lang="en-US" altLang="x-none" sz="1600" dirty="0">
                <a:solidFill>
                  <a:srgbClr val="FFFFFF"/>
                </a:solidFill>
                <a:ea typeface="ＭＳ Ｐゴシック" charset="-128"/>
              </a:rPr>
              <a:t> </a:t>
            </a:r>
            <a:r>
              <a:rPr lang="en-US" altLang="x-none" sz="1600" dirty="0" err="1" smtClean="0">
                <a:solidFill>
                  <a:srgbClr val="FFFFFF"/>
                </a:solidFill>
                <a:ea typeface="ＭＳ Ｐゴシック" charset="-128"/>
              </a:rPr>
              <a:t>Krishnamurthy</a:t>
            </a:r>
            <a:r>
              <a:rPr lang="en-US" altLang="x-none" sz="1600" baseline="30000" dirty="0" err="1" smtClean="0">
                <a:solidFill>
                  <a:srgbClr val="FFFFFF"/>
                </a:solidFill>
                <a:ea typeface="ＭＳ Ｐゴシック" charset="-128"/>
              </a:rPr>
              <a:t>b</a:t>
            </a:r>
            <a:r>
              <a:rPr lang="en-US" altLang="x-none" sz="1600" dirty="0" smtClean="0">
                <a:solidFill>
                  <a:srgbClr val="FFFFFF"/>
                </a:solidFill>
                <a:ea typeface="ＭＳ Ｐゴシック" charset="-128"/>
              </a:rPr>
              <a:t>, </a:t>
            </a:r>
            <a:r>
              <a:rPr lang="en-US" altLang="x-none" sz="1600" dirty="0" err="1">
                <a:solidFill>
                  <a:srgbClr val="FFFFFF"/>
                </a:solidFill>
                <a:ea typeface="ＭＳ Ｐゴシック" charset="-128"/>
              </a:rPr>
              <a:t>Venkat</a:t>
            </a:r>
            <a:r>
              <a:rPr lang="en-US" altLang="x-none" sz="1600" dirty="0">
                <a:solidFill>
                  <a:srgbClr val="FFFFFF"/>
                </a:solidFill>
                <a:ea typeface="ＭＳ Ｐゴシック" charset="-128"/>
              </a:rPr>
              <a:t> </a:t>
            </a:r>
            <a:r>
              <a:rPr lang="en-US" altLang="x-none" sz="1600" dirty="0" err="1" smtClean="0">
                <a:solidFill>
                  <a:srgbClr val="FFFFFF"/>
                </a:solidFill>
                <a:ea typeface="ＭＳ Ｐゴシック" charset="-128"/>
              </a:rPr>
              <a:t>Viswanathan</a:t>
            </a:r>
            <a:r>
              <a:rPr lang="en-US" altLang="x-none" sz="1600" baseline="30000" dirty="0" err="1" smtClean="0">
                <a:solidFill>
                  <a:srgbClr val="FFFFFF"/>
                </a:solidFill>
                <a:ea typeface="ＭＳ Ｐゴシック" charset="-128"/>
              </a:rPr>
              <a:t>a,b</a:t>
            </a:r>
            <a:endParaRPr lang="en-US" altLang="x-none" sz="1600" dirty="0" smtClean="0">
              <a:solidFill>
                <a:srgbClr val="FFFFFF"/>
              </a:solidFill>
              <a:ea typeface="ＭＳ Ｐゴシック" charset="-128"/>
            </a:endParaRPr>
          </a:p>
          <a:p>
            <a:pPr>
              <a:spcBef>
                <a:spcPct val="20000"/>
              </a:spcBef>
            </a:pPr>
            <a:endParaRPr lang="en-US" altLang="x-none" sz="1200" baseline="30000" dirty="0" smtClean="0">
              <a:solidFill>
                <a:srgbClr val="FFFFFF"/>
              </a:solidFill>
              <a:ea typeface="ＭＳ Ｐゴシック" charset="-128"/>
            </a:endParaRPr>
          </a:p>
          <a:p>
            <a:pPr>
              <a:spcBef>
                <a:spcPct val="20000"/>
              </a:spcBef>
            </a:pPr>
            <a:r>
              <a:rPr lang="en-US" altLang="x-none" sz="1200" baseline="30000" dirty="0" err="1" smtClean="0">
                <a:solidFill>
                  <a:srgbClr val="FFFFFF"/>
                </a:solidFill>
                <a:ea typeface="ＭＳ Ｐゴシック" charset="-128"/>
              </a:rPr>
              <a:t>a</a:t>
            </a:r>
            <a:r>
              <a:rPr lang="en-US" altLang="x-none" sz="1200" dirty="0" err="1" smtClean="0">
                <a:solidFill>
                  <a:srgbClr val="FFFFFF"/>
                </a:solidFill>
                <a:ea typeface="ＭＳ Ｐゴシック" charset="-128"/>
              </a:rPr>
              <a:t>Department</a:t>
            </a:r>
            <a:r>
              <a:rPr lang="en-US" altLang="x-none" sz="1200" dirty="0" smtClean="0">
                <a:solidFill>
                  <a:srgbClr val="FFFFFF"/>
                </a:solidFill>
                <a:ea typeface="ＭＳ Ｐゴシック" charset="-128"/>
              </a:rPr>
              <a:t> of Chemical Engineering, Carnegie Mellon University</a:t>
            </a:r>
          </a:p>
          <a:p>
            <a:pPr>
              <a:spcBef>
                <a:spcPct val="20000"/>
              </a:spcBef>
            </a:pPr>
            <a:r>
              <a:rPr lang="en-US" altLang="x-none" sz="1200" baseline="30000" dirty="0" err="1" smtClean="0">
                <a:solidFill>
                  <a:srgbClr val="FFFFFF"/>
                </a:solidFill>
                <a:ea typeface="ＭＳ Ｐゴシック" charset="-128"/>
              </a:rPr>
              <a:t>b</a:t>
            </a:r>
            <a:r>
              <a:rPr lang="en-US" altLang="x-none" sz="1200" dirty="0" err="1" smtClean="0">
                <a:solidFill>
                  <a:srgbClr val="FFFFFF"/>
                </a:solidFill>
                <a:ea typeface="ＭＳ Ｐゴシック" charset="-128"/>
              </a:rPr>
              <a:t>Department</a:t>
            </a:r>
            <a:r>
              <a:rPr lang="en-US" altLang="x-none" sz="1200" dirty="0" smtClean="0">
                <a:solidFill>
                  <a:srgbClr val="FFFFFF"/>
                </a:solidFill>
                <a:ea typeface="ＭＳ Ｐゴシック" charset="-128"/>
              </a:rPr>
              <a:t> of Mechanical Engineering, Carnegie Mellon University</a:t>
            </a:r>
            <a:endParaRPr lang="en-US" altLang="x-none" sz="1200" dirty="0">
              <a:solidFill>
                <a:srgbClr val="FFFFFF"/>
              </a:solidFill>
              <a:ea typeface="ＭＳ Ｐゴシック" charset="-128"/>
            </a:endParaRPr>
          </a:p>
        </p:txBody>
      </p:sp>
    </p:spTree>
    <p:extLst>
      <p:ext uri="{BB962C8B-B14F-4D97-AF65-F5344CB8AC3E}">
        <p14:creationId xmlns:p14="http://schemas.microsoft.com/office/powerpoint/2010/main" val="1786446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Criteria For Catalyst selection </a:t>
            </a:r>
            <a:endParaRPr lang="en-US" dirty="0"/>
          </a:p>
        </p:txBody>
      </p:sp>
      <p:sp>
        <p:nvSpPr>
          <p:cNvPr id="7" name="Content Placeholder 6"/>
          <p:cNvSpPr>
            <a:spLocks noGrp="1"/>
          </p:cNvSpPr>
          <p:nvPr>
            <p:ph sz="quarter" idx="10"/>
          </p:nvPr>
        </p:nvSpPr>
        <p:spPr>
          <a:xfrm>
            <a:off x="320907" y="1236112"/>
            <a:ext cx="4270248" cy="2228910"/>
          </a:xfrm>
        </p:spPr>
        <p:txBody>
          <a:bodyPr/>
          <a:lstStyle/>
          <a:p>
            <a:pPr algn="ctr"/>
            <a:r>
              <a:rPr lang="en-US" sz="2400" dirty="0">
                <a:solidFill>
                  <a:schemeClr val="accent1">
                    <a:lumMod val="75000"/>
                  </a:schemeClr>
                </a:solidFill>
              </a:rPr>
              <a:t>“Cathodic materials” </a:t>
            </a:r>
          </a:p>
          <a:p>
            <a:pPr algn="ctr"/>
            <a:r>
              <a:rPr lang="en-US" sz="1800" dirty="0"/>
              <a:t>Potentially  suitable for Oxygen Evolution</a:t>
            </a:r>
          </a:p>
          <a:p>
            <a:pPr algn="ctr"/>
            <a:r>
              <a:rPr lang="en-US" sz="1800" dirty="0"/>
              <a:t>LCO</a:t>
            </a:r>
            <a:r>
              <a:rPr lang="en-US" sz="1800" baseline="-25000" dirty="0"/>
              <a:t> </a:t>
            </a:r>
            <a:r>
              <a:rPr lang="en-US" sz="1800" dirty="0"/>
              <a:t>, LMO , LFP , NMC, NMO, NCA etc.</a:t>
            </a:r>
            <a:endParaRPr lang="en-US" sz="1800" baseline="-25000" dirty="0"/>
          </a:p>
          <a:p>
            <a:endParaRPr lang="en-US" sz="1800" dirty="0" smtClean="0"/>
          </a:p>
          <a:p>
            <a:pPr algn="ctr"/>
            <a:r>
              <a:rPr lang="en-US" sz="2400" dirty="0">
                <a:solidFill>
                  <a:schemeClr val="accent1">
                    <a:lumMod val="75000"/>
                  </a:schemeClr>
                </a:solidFill>
              </a:rPr>
              <a:t>“Anodic materials” </a:t>
            </a:r>
            <a:endParaRPr lang="en-US" sz="2400" dirty="0"/>
          </a:p>
          <a:p>
            <a:pPr algn="ctr"/>
            <a:r>
              <a:rPr lang="en-US" sz="1800" dirty="0"/>
              <a:t>Potentially suitable for Oxygen Reduction</a:t>
            </a:r>
          </a:p>
          <a:p>
            <a:pPr algn="ctr"/>
            <a:r>
              <a:rPr lang="en-US" sz="1800" dirty="0"/>
              <a:t>Graphene , MoS</a:t>
            </a:r>
            <a:r>
              <a:rPr lang="en-US" sz="1800" baseline="-25000" dirty="0"/>
              <a:t>2</a:t>
            </a:r>
            <a:r>
              <a:rPr lang="en-US" sz="1800" dirty="0"/>
              <a:t> , h-BN ,  M-Se</a:t>
            </a:r>
            <a:r>
              <a:rPr lang="en-US" sz="1800" baseline="-25000" dirty="0"/>
              <a:t>2  </a:t>
            </a:r>
            <a:r>
              <a:rPr lang="en-US" sz="1800" dirty="0"/>
              <a:t>etc.</a:t>
            </a:r>
            <a:endParaRPr lang="en-US" sz="1800" baseline="-25000" dirty="0"/>
          </a:p>
          <a:p>
            <a:pPr algn="ctr"/>
            <a:endParaRPr lang="en-US" sz="2000" dirty="0"/>
          </a:p>
          <a:p>
            <a:endParaRPr lang="en-US" sz="1600" dirty="0"/>
          </a:p>
        </p:txBody>
      </p:sp>
      <mc:AlternateContent xmlns:mc="http://schemas.openxmlformats.org/markup-compatibility/2006">
        <mc:Choice xmlns:a14="http://schemas.microsoft.com/office/drawing/2010/main" Requires="a14">
          <p:sp>
            <p:nvSpPr>
              <p:cNvPr id="9" name="Content Placeholder 8"/>
              <p:cNvSpPr>
                <a:spLocks noGrp="1"/>
              </p:cNvSpPr>
              <p:nvPr>
                <p:ph sz="quarter" idx="11"/>
              </p:nvPr>
            </p:nvSpPr>
            <p:spPr/>
            <p:txBody>
              <a:bodyPr/>
              <a:lstStyle/>
              <a:p>
                <a:pPr algn="ctr"/>
                <a:r>
                  <a:rPr lang="en-US" sz="1800" dirty="0"/>
                  <a:t>Stability</a:t>
                </a:r>
              </a:p>
              <a:p>
                <a:endParaRPr lang="en-US" sz="1800" dirty="0" smtClean="0"/>
              </a:p>
              <a:p>
                <a:pPr/>
                <a:r>
                  <a:rPr lang="en-US" sz="1800" dirty="0" smtClean="0">
                    <a:ea typeface="Cambria Math" charset="0"/>
                    <a:cs typeface="Cambria Math" charset="0"/>
                  </a:rPr>
                  <a:t>1. </a:t>
                </a:r>
                <a14:m>
                  <m:oMath xmlns:m="http://schemas.openxmlformats.org/officeDocument/2006/math">
                    <m:r>
                      <a:rPr lang="en-US" sz="1800" i="1">
                        <a:latin typeface="Cambria Math" charset="0"/>
                        <a:ea typeface="Cambria Math" charset="0"/>
                        <a:cs typeface="Cambria Math" charset="0"/>
                      </a:rPr>
                      <m:t>∆</m:t>
                    </m:r>
                    <m:sSub>
                      <m:sSubPr>
                        <m:ctrlPr>
                          <a:rPr lang="en-US" sz="1800" i="1">
                            <a:latin typeface="Cambria Math" charset="0"/>
                            <a:ea typeface="Cambria Math" charset="0"/>
                            <a:cs typeface="Cambria Math" charset="0"/>
                          </a:rPr>
                        </m:ctrlPr>
                      </m:sSubPr>
                      <m:e>
                        <m:r>
                          <a:rPr lang="en-US" sz="1800" i="1">
                            <a:latin typeface="Cambria Math" charset="0"/>
                            <a:ea typeface="Cambria Math" charset="0"/>
                            <a:cs typeface="Cambria Math" charset="0"/>
                          </a:rPr>
                          <m:t>𝐺</m:t>
                        </m:r>
                      </m:e>
                      <m:sub>
                        <m:r>
                          <a:rPr lang="en-US" sz="1800" i="1">
                            <a:latin typeface="Cambria Math" charset="0"/>
                            <a:ea typeface="Cambria Math" charset="0"/>
                            <a:cs typeface="Cambria Math" charset="0"/>
                          </a:rPr>
                          <m:t>𝑓𝑜𝑟𝑚</m:t>
                        </m:r>
                      </m:sub>
                    </m:sSub>
                    <m:r>
                      <a:rPr lang="en-US" sz="1800" i="1">
                        <a:latin typeface="Cambria Math" charset="0"/>
                        <a:ea typeface="Cambria Math" charset="0"/>
                        <a:cs typeface="Cambria Math" charset="0"/>
                      </a:rPr>
                      <m:t>&lt;0</m:t>
                    </m:r>
                  </m:oMath>
                </a14:m>
                <a:endParaRPr lang="en-US" sz="1800" dirty="0">
                  <a:ea typeface="Cambria Math" charset="0"/>
                  <a:cs typeface="Cambria Math" charset="0"/>
                </a:endParaRPr>
              </a:p>
              <a:p>
                <a:endParaRPr lang="en-US" sz="1800" dirty="0" smtClean="0"/>
              </a:p>
              <a:p>
                <a:r>
                  <a:rPr lang="en-US" sz="1800" dirty="0" smtClean="0"/>
                  <a:t>2. At </a:t>
                </a:r>
                <a:r>
                  <a:rPr lang="en-US" sz="1800" dirty="0"/>
                  <a:t>the reaction potential, material should:</a:t>
                </a:r>
              </a:p>
              <a:p>
                <a:pPr marL="285750" indent="-285750">
                  <a:buFont typeface="Arial" charset="0"/>
                  <a:buChar char="•"/>
                </a:pPr>
                <a:r>
                  <a:rPr lang="en-US" sz="1800" dirty="0"/>
                  <a:t>Not undergo phase transition</a:t>
                </a:r>
              </a:p>
              <a:p>
                <a:pPr marL="285750" indent="-285750">
                  <a:buFont typeface="Arial" charset="0"/>
                  <a:buChar char="•"/>
                </a:pPr>
                <a:r>
                  <a:rPr lang="en-US" sz="1800" dirty="0"/>
                  <a:t>Not undergo decomposition</a:t>
                </a:r>
              </a:p>
              <a:p>
                <a:endParaRPr lang="en-US" sz="1800" dirty="0"/>
              </a:p>
            </p:txBody>
          </p:sp>
        </mc:Choice>
        <mc:Fallback>
          <p:sp>
            <p:nvSpPr>
              <p:cNvPr id="9" name="Content Placeholder 8"/>
              <p:cNvSpPr>
                <a:spLocks noGrp="1" noRot="1" noChangeAspect="1" noMove="1" noResize="1" noEditPoints="1" noAdjustHandles="1" noChangeArrowheads="1" noChangeShapeType="1" noTextEdit="1"/>
              </p:cNvSpPr>
              <p:nvPr>
                <p:ph sz="quarter" idx="11"/>
              </p:nvPr>
            </p:nvSpPr>
            <p:spPr>
              <a:blipFill rotWithShape="0">
                <a:blip r:embed="rId3"/>
                <a:stretch>
                  <a:fillRect l="-1387" t="-1068"/>
                </a:stretch>
              </a:blipFill>
            </p:spPr>
            <p:txBody>
              <a:bodyPr/>
              <a:lstStyle/>
              <a:p>
                <a:r>
                  <a:rPr lang="en-US">
                    <a:noFill/>
                  </a:rPr>
                  <a:t> </a:t>
                </a:r>
              </a:p>
            </p:txBody>
          </p:sp>
        </mc:Fallback>
      </mc:AlternateContent>
      <p:sp>
        <p:nvSpPr>
          <p:cNvPr id="3" name="Slide Number Placeholder 2"/>
          <p:cNvSpPr>
            <a:spLocks noGrp="1"/>
          </p:cNvSpPr>
          <p:nvPr>
            <p:ph type="sldNum" sz="quarter" idx="4"/>
          </p:nvPr>
        </p:nvSpPr>
        <p:spPr/>
        <p:txBody>
          <a:bodyPr/>
          <a:lstStyle/>
          <a:p>
            <a:fld id="{E7677F4A-BF5B-D440-8C8F-1F4BD888B209}" type="slidenum">
              <a:rPr lang="en-US" smtClean="0"/>
              <a:pPr/>
              <a:t>9</a:t>
            </a:fld>
            <a:endParaRPr lang="en-US" dirty="0"/>
          </a:p>
        </p:txBody>
      </p:sp>
    </p:spTree>
    <p:extLst>
      <p:ext uri="{BB962C8B-B14F-4D97-AF65-F5344CB8AC3E}">
        <p14:creationId xmlns:p14="http://schemas.microsoft.com/office/powerpoint/2010/main" val="1417432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220" y="147981"/>
            <a:ext cx="8229600" cy="609600"/>
          </a:xfrm>
        </p:spPr>
        <p:txBody>
          <a:bodyPr/>
          <a:lstStyle/>
          <a:p>
            <a:r>
              <a:rPr lang="en-US" dirty="0" smtClean="0"/>
              <a:t>Lattice Optimization </a:t>
            </a:r>
            <a:endParaRPr lang="en-US" dirty="0"/>
          </a:p>
        </p:txBody>
      </p:sp>
      <p:sp>
        <p:nvSpPr>
          <p:cNvPr id="6" name="Rectangle 5"/>
          <p:cNvSpPr/>
          <p:nvPr/>
        </p:nvSpPr>
        <p:spPr>
          <a:xfrm>
            <a:off x="483220" y="862226"/>
            <a:ext cx="6781800" cy="646331"/>
          </a:xfrm>
          <a:prstGeom prst="rect">
            <a:avLst/>
          </a:prstGeom>
        </p:spPr>
        <p:txBody>
          <a:bodyPr wrap="square">
            <a:spAutoFit/>
          </a:bodyPr>
          <a:lstStyle/>
          <a:p>
            <a:r>
              <a:rPr lang="en-US" sz="1800" dirty="0">
                <a:sym typeface="Wingdings"/>
              </a:rPr>
              <a:t>Optimizing the bulk lattice of LiCoO</a:t>
            </a:r>
            <a:r>
              <a:rPr lang="en-US" sz="1800" baseline="-25000" dirty="0">
                <a:sym typeface="Wingdings"/>
              </a:rPr>
              <a:t>2</a:t>
            </a:r>
            <a:r>
              <a:rPr lang="en-US" sz="1800" dirty="0">
                <a:sym typeface="Wingdings"/>
              </a:rPr>
              <a:t> and understanding the effect of (de)</a:t>
            </a:r>
            <a:r>
              <a:rPr lang="en-US" sz="1800" dirty="0" err="1">
                <a:sym typeface="Wingdings"/>
              </a:rPr>
              <a:t>litiation</a:t>
            </a:r>
            <a:r>
              <a:rPr lang="en-US" sz="1800" dirty="0">
                <a:sym typeface="Wingdings"/>
              </a:rPr>
              <a:t> </a:t>
            </a:r>
            <a:r>
              <a:rPr lang="en-US" sz="1800" dirty="0" smtClean="0">
                <a:sym typeface="Wingdings"/>
              </a:rPr>
              <a:t>on the materials lattice parameters</a:t>
            </a:r>
            <a:endParaRPr lang="en-US" sz="1800" baseline="-25000" dirty="0">
              <a:sym typeface="Wingdings"/>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741" t="7643" r="12584"/>
          <a:stretch/>
        </p:blipFill>
        <p:spPr>
          <a:xfrm>
            <a:off x="483220" y="1613202"/>
            <a:ext cx="3581400" cy="2895538"/>
          </a:xfrm>
          <a:prstGeom prst="rect">
            <a:avLst/>
          </a:prstGeom>
        </p:spPr>
      </p:pic>
      <p:sp>
        <p:nvSpPr>
          <p:cNvPr id="4" name="TextBox 3"/>
          <p:cNvSpPr txBox="1"/>
          <p:nvPr/>
        </p:nvSpPr>
        <p:spPr>
          <a:xfrm>
            <a:off x="1169020" y="4455763"/>
            <a:ext cx="2209800" cy="276999"/>
          </a:xfrm>
          <a:prstGeom prst="rect">
            <a:avLst/>
          </a:prstGeom>
          <a:noFill/>
        </p:spPr>
        <p:txBody>
          <a:bodyPr wrap="square" rtlCol="0">
            <a:spAutoFit/>
          </a:bodyPr>
          <a:lstStyle/>
          <a:p>
            <a:r>
              <a:rPr lang="en-US" sz="1200" dirty="0"/>
              <a:t>Lattice Optimization </a:t>
            </a:r>
            <a:r>
              <a:rPr lang="en-US" sz="1200"/>
              <a:t>for LiCoO</a:t>
            </a:r>
            <a:r>
              <a:rPr lang="en-US" sz="1200" baseline="-25000"/>
              <a:t>2</a:t>
            </a:r>
            <a:endParaRPr lang="en-US" sz="1200"/>
          </a:p>
        </p:txBody>
      </p:sp>
      <p:graphicFrame>
        <p:nvGraphicFramePr>
          <p:cNvPr id="9" name="Table 8"/>
          <p:cNvGraphicFramePr>
            <a:graphicFrameLocks noGrp="1"/>
          </p:cNvGraphicFramePr>
          <p:nvPr>
            <p:extLst>
              <p:ext uri="{D42A27DB-BD31-4B8C-83A1-F6EECF244321}">
                <p14:modId xmlns:p14="http://schemas.microsoft.com/office/powerpoint/2010/main" val="1671399220"/>
              </p:ext>
            </p:extLst>
          </p:nvPr>
        </p:nvGraphicFramePr>
        <p:xfrm>
          <a:off x="4212901" y="1885953"/>
          <a:ext cx="4499919" cy="2057399"/>
        </p:xfrm>
        <a:graphic>
          <a:graphicData uri="http://schemas.openxmlformats.org/drawingml/2006/table">
            <a:tbl>
              <a:tblPr/>
              <a:tblGrid>
                <a:gridCol w="1571215"/>
                <a:gridCol w="1168339"/>
                <a:gridCol w="1760365"/>
              </a:tblGrid>
              <a:tr h="416103">
                <a:tc>
                  <a:txBody>
                    <a:bodyPr/>
                    <a:lstStyle/>
                    <a:p>
                      <a:pPr algn="l" fontAlgn="b"/>
                      <a:r>
                        <a:rPr lang="sk-SK" sz="1900" b="0" i="0" u="none" strike="noStrike" dirty="0">
                          <a:solidFill>
                            <a:srgbClr val="000000"/>
                          </a:solidFill>
                          <a:effectLst/>
                          <a:latin typeface="TimesNewRomanPSMT" charset="0"/>
                        </a:rPr>
                        <a:t> </a:t>
                      </a:r>
                    </a:p>
                  </a:txBody>
                  <a:tcPr marL="6351" marR="6351" marT="63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1900" b="0" i="0" u="none" strike="noStrike" dirty="0">
                          <a:solidFill>
                            <a:srgbClr val="000000"/>
                          </a:solidFill>
                          <a:effectLst/>
                          <a:latin typeface="TimesNewRomanPSMT" charset="0"/>
                        </a:rPr>
                        <a:t>c (DFT)</a:t>
                      </a: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dirty="0">
                          <a:solidFill>
                            <a:srgbClr val="000000"/>
                          </a:solidFill>
                          <a:effectLst/>
                          <a:latin typeface="TimesNewRomanPSMT" charset="0"/>
                        </a:rPr>
                        <a:t>c (Experimental)</a:t>
                      </a: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2987">
                <a:tc>
                  <a:txBody>
                    <a:bodyPr/>
                    <a:lstStyle/>
                    <a:p>
                      <a:pPr algn="ctr" fontAlgn="b"/>
                      <a:r>
                        <a:rPr lang="pt-BR" sz="1900" b="0" i="0" u="none" strike="noStrike" dirty="0">
                          <a:solidFill>
                            <a:srgbClr val="000000"/>
                          </a:solidFill>
                          <a:effectLst/>
                          <a:latin typeface="TimesNewRomanPSMT" charset="0"/>
                        </a:rPr>
                        <a:t>Li</a:t>
                      </a:r>
                      <a:r>
                        <a:rPr lang="pt-BR" sz="1900" b="0" i="0" u="none" strike="noStrike" baseline="-25000" dirty="0">
                          <a:solidFill>
                            <a:srgbClr val="000000"/>
                          </a:solidFill>
                          <a:effectLst/>
                          <a:latin typeface="TimesNewRomanPSMT" charset="0"/>
                        </a:rPr>
                        <a:t>0.25</a:t>
                      </a:r>
                      <a:r>
                        <a:rPr lang="pt-BR" sz="1900" b="0" i="0" u="none" strike="noStrike" dirty="0">
                          <a:solidFill>
                            <a:srgbClr val="000000"/>
                          </a:solidFill>
                          <a:effectLst/>
                          <a:latin typeface="TimesNewRomanPSMT" charset="0"/>
                        </a:rPr>
                        <a:t>CoO</a:t>
                      </a:r>
                      <a:r>
                        <a:rPr lang="pt-BR" sz="1900" b="0" i="0" u="none" strike="noStrike" baseline="-25000" dirty="0">
                          <a:solidFill>
                            <a:srgbClr val="000000"/>
                          </a:solidFill>
                          <a:effectLst/>
                          <a:latin typeface="TimesNewRomanPSMT" charset="0"/>
                        </a:rPr>
                        <a:t>2</a:t>
                      </a: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900" b="0" i="0" u="none" strike="noStrike" dirty="0" smtClean="0">
                          <a:solidFill>
                            <a:srgbClr val="000000"/>
                          </a:solidFill>
                          <a:effectLst/>
                          <a:latin typeface="TimesNewRomanPSMT" charset="0"/>
                        </a:rPr>
                        <a:t>14.23</a:t>
                      </a:r>
                      <a:endParaRPr lang="hr-HR" sz="1900" b="0" i="0" u="none" strike="noStrike" dirty="0">
                        <a:solidFill>
                          <a:srgbClr val="000000"/>
                        </a:solidFill>
                        <a:effectLst/>
                        <a:latin typeface="TimesNewRomanPSMT"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900" b="0" i="0" u="none" strike="noStrike">
                          <a:solidFill>
                            <a:srgbClr val="000000"/>
                          </a:solidFill>
                          <a:effectLst/>
                          <a:latin typeface="TimesNewRomanPSMT" charset="0"/>
                        </a:rPr>
                        <a:t>14.2</a:t>
                      </a: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6103">
                <a:tc>
                  <a:txBody>
                    <a:bodyPr/>
                    <a:lstStyle/>
                    <a:p>
                      <a:pPr algn="ctr" fontAlgn="b"/>
                      <a:r>
                        <a:rPr lang="pt-BR" sz="1900" b="0" i="0" u="none" strike="noStrike" dirty="0">
                          <a:solidFill>
                            <a:srgbClr val="000000"/>
                          </a:solidFill>
                          <a:effectLst/>
                          <a:latin typeface="TimesNewRomanPSMT" charset="0"/>
                        </a:rPr>
                        <a:t>Li</a:t>
                      </a:r>
                      <a:r>
                        <a:rPr lang="pt-BR" sz="1900" b="0" i="0" u="none" strike="noStrike" baseline="-25000" dirty="0">
                          <a:solidFill>
                            <a:srgbClr val="000000"/>
                          </a:solidFill>
                          <a:effectLst/>
                          <a:latin typeface="TimesNewRomanPSMT" charset="0"/>
                        </a:rPr>
                        <a:t>0.50</a:t>
                      </a:r>
                      <a:r>
                        <a:rPr lang="pt-BR" sz="1900" b="0" i="0" u="none" strike="noStrike" dirty="0">
                          <a:solidFill>
                            <a:srgbClr val="000000"/>
                          </a:solidFill>
                          <a:effectLst/>
                          <a:latin typeface="TimesNewRomanPSMT" charset="0"/>
                        </a:rPr>
                        <a:t>CoO</a:t>
                      </a:r>
                      <a:r>
                        <a:rPr lang="pt-BR" sz="1900" b="0" i="0" u="none" strike="noStrike" baseline="-25000" dirty="0">
                          <a:solidFill>
                            <a:srgbClr val="000000"/>
                          </a:solidFill>
                          <a:effectLst/>
                          <a:latin typeface="TimesNewRomanPSMT" charset="0"/>
                        </a:rPr>
                        <a:t>2</a:t>
                      </a: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900" b="0" i="0" u="none" strike="noStrike" dirty="0" smtClean="0">
                          <a:solidFill>
                            <a:srgbClr val="000000"/>
                          </a:solidFill>
                          <a:effectLst/>
                          <a:latin typeface="TimesNewRomanPSMT" charset="0"/>
                        </a:rPr>
                        <a:t>14.66</a:t>
                      </a:r>
                      <a:endParaRPr lang="hr-HR" sz="1900" b="0" i="0" u="none" strike="noStrike" dirty="0">
                        <a:solidFill>
                          <a:srgbClr val="000000"/>
                        </a:solidFill>
                        <a:effectLst/>
                        <a:latin typeface="TimesNewRomanPSMT"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900" b="0" i="0" u="none" strike="noStrike" dirty="0">
                          <a:solidFill>
                            <a:srgbClr val="000000"/>
                          </a:solidFill>
                          <a:effectLst/>
                          <a:latin typeface="TimesNewRomanPSMT" charset="0"/>
                        </a:rPr>
                        <a:t>14.4</a:t>
                      </a: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6103">
                <a:tc>
                  <a:txBody>
                    <a:bodyPr/>
                    <a:lstStyle/>
                    <a:p>
                      <a:pPr algn="ctr" fontAlgn="b"/>
                      <a:r>
                        <a:rPr lang="pt-BR" sz="1900" b="0" i="0" u="none" strike="noStrike" dirty="0">
                          <a:solidFill>
                            <a:srgbClr val="000000"/>
                          </a:solidFill>
                          <a:effectLst/>
                          <a:latin typeface="TimesNewRomanPSMT" charset="0"/>
                        </a:rPr>
                        <a:t>Li</a:t>
                      </a:r>
                      <a:r>
                        <a:rPr lang="pt-BR" sz="1900" b="0" i="0" u="none" strike="noStrike" baseline="-25000" dirty="0">
                          <a:solidFill>
                            <a:srgbClr val="000000"/>
                          </a:solidFill>
                          <a:effectLst/>
                          <a:latin typeface="TimesNewRomanPSMT" charset="0"/>
                        </a:rPr>
                        <a:t>0.75</a:t>
                      </a:r>
                      <a:r>
                        <a:rPr lang="pt-BR" sz="1900" b="0" i="0" u="none" strike="noStrike" dirty="0">
                          <a:solidFill>
                            <a:srgbClr val="000000"/>
                          </a:solidFill>
                          <a:effectLst/>
                          <a:latin typeface="TimesNewRomanPSMT" charset="0"/>
                        </a:rPr>
                        <a:t>CoO</a:t>
                      </a:r>
                      <a:r>
                        <a:rPr lang="pt-BR" sz="1900" b="0" i="0" u="none" strike="noStrike" baseline="-25000" dirty="0">
                          <a:solidFill>
                            <a:srgbClr val="000000"/>
                          </a:solidFill>
                          <a:effectLst/>
                          <a:latin typeface="TimesNewRomanPSMT" charset="0"/>
                        </a:rPr>
                        <a:t>2</a:t>
                      </a: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900" b="0" i="0" u="none" strike="noStrike" dirty="0" smtClean="0">
                          <a:solidFill>
                            <a:srgbClr val="000000"/>
                          </a:solidFill>
                          <a:effectLst/>
                          <a:latin typeface="TimesNewRomanPSMT" charset="0"/>
                        </a:rPr>
                        <a:t>14.37</a:t>
                      </a:r>
                      <a:endParaRPr lang="hr-HR" sz="1900" b="0" i="0" u="none" strike="noStrike" dirty="0">
                        <a:solidFill>
                          <a:srgbClr val="000000"/>
                        </a:solidFill>
                        <a:effectLst/>
                        <a:latin typeface="TimesNewRomanPSMT" charset="0"/>
                      </a:endParaRP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900" b="0" i="0" u="none" strike="noStrike" dirty="0">
                          <a:solidFill>
                            <a:srgbClr val="000000"/>
                          </a:solidFill>
                          <a:effectLst/>
                          <a:latin typeface="TimesNewRomanPSMT" charset="0"/>
                        </a:rPr>
                        <a:t>14.3</a:t>
                      </a: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6103">
                <a:tc>
                  <a:txBody>
                    <a:bodyPr/>
                    <a:lstStyle/>
                    <a:p>
                      <a:pPr algn="ctr" fontAlgn="b"/>
                      <a:r>
                        <a:rPr lang="en-US" sz="1900" b="0" i="0" u="none" strike="noStrike" dirty="0">
                          <a:solidFill>
                            <a:srgbClr val="000000"/>
                          </a:solidFill>
                          <a:effectLst/>
                          <a:latin typeface="TimesNewRomanPSMT" charset="0"/>
                        </a:rPr>
                        <a:t>LiCoO</a:t>
                      </a:r>
                      <a:r>
                        <a:rPr lang="en-US" sz="1900" b="0" i="0" u="none" strike="noStrike" baseline="-25000" dirty="0">
                          <a:solidFill>
                            <a:srgbClr val="000000"/>
                          </a:solidFill>
                          <a:effectLst/>
                          <a:latin typeface="TimesNewRomanPSMT" charset="0"/>
                        </a:rPr>
                        <a:t>2</a:t>
                      </a: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900" b="0" i="0" u="none" strike="noStrike" dirty="0">
                          <a:solidFill>
                            <a:srgbClr val="000000"/>
                          </a:solidFill>
                          <a:effectLst/>
                          <a:latin typeface="TimesNewRomanPSMT" charset="0"/>
                        </a:rPr>
                        <a:t>14.16</a:t>
                      </a: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900" b="0" i="0" u="none" strike="noStrike" dirty="0">
                          <a:solidFill>
                            <a:srgbClr val="000000"/>
                          </a:solidFill>
                          <a:effectLst/>
                          <a:latin typeface="TimesNewRomanPSMT" charset="0"/>
                        </a:rPr>
                        <a:t>14.07</a:t>
                      </a:r>
                    </a:p>
                  </a:txBody>
                  <a:tcPr marL="6351" marR="6351" marT="6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Slide Number Placeholder 4"/>
          <p:cNvSpPr>
            <a:spLocks noGrp="1"/>
          </p:cNvSpPr>
          <p:nvPr>
            <p:ph type="sldNum" sz="quarter" idx="4"/>
          </p:nvPr>
        </p:nvSpPr>
        <p:spPr/>
        <p:txBody>
          <a:bodyPr/>
          <a:lstStyle/>
          <a:p>
            <a:fld id="{E7677F4A-BF5B-D440-8C8F-1F4BD888B209}" type="slidenum">
              <a:rPr lang="en-US" smtClean="0"/>
              <a:pPr/>
              <a:t>10</a:t>
            </a:fld>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099" y="1885953"/>
            <a:ext cx="3168501" cy="246828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01550" y="1829413"/>
            <a:ext cx="1232192" cy="2406495"/>
          </a:xfrm>
          <a:prstGeom prst="rect">
            <a:avLst/>
          </a:prstGeom>
        </p:spPr>
      </p:pic>
      <p:sp>
        <p:nvSpPr>
          <p:cNvPr id="7" name="Rectangle 6"/>
          <p:cNvSpPr/>
          <p:nvPr/>
        </p:nvSpPr>
        <p:spPr>
          <a:xfrm>
            <a:off x="483220" y="4875215"/>
            <a:ext cx="4572000" cy="261610"/>
          </a:xfrm>
          <a:prstGeom prst="rect">
            <a:avLst/>
          </a:prstGeom>
        </p:spPr>
        <p:txBody>
          <a:bodyPr>
            <a:spAutoFit/>
          </a:bodyPr>
          <a:lstStyle/>
          <a:p>
            <a:pPr marL="342882" indent="-342882" defTabSz="914354" eaLnBrk="1" fontAlgn="auto" hangingPunct="1">
              <a:spcBef>
                <a:spcPts val="0"/>
              </a:spcBef>
              <a:spcAft>
                <a:spcPts val="0"/>
              </a:spcAft>
              <a:defRPr/>
            </a:pPr>
            <a:r>
              <a:rPr lang="en-US" sz="1100" dirty="0" err="1"/>
              <a:t>Amatucci</a:t>
            </a:r>
            <a:r>
              <a:rPr lang="en-US" sz="1100" dirty="0"/>
              <a:t>, G. G</a:t>
            </a:r>
            <a:r>
              <a:rPr lang="en-US" sz="1100" dirty="0" smtClean="0"/>
              <a:t>. et. al. , </a:t>
            </a:r>
            <a:r>
              <a:rPr lang="en-US" sz="1100" i="1" dirty="0"/>
              <a:t>J. Electrochem. Soc</a:t>
            </a:r>
            <a:r>
              <a:rPr lang="en-US" sz="1100" i="1" dirty="0" smtClean="0"/>
              <a:t>., </a:t>
            </a:r>
            <a:r>
              <a:rPr lang="is-IS" sz="1100" dirty="0"/>
              <a:t>143.3 (1996): 1114-1123.</a:t>
            </a:r>
            <a:r>
              <a:rPr lang="en-US" sz="1100" dirty="0" smtClean="0"/>
              <a:t> </a:t>
            </a:r>
            <a:endParaRPr lang="en-US" sz="1100" dirty="0"/>
          </a:p>
        </p:txBody>
      </p:sp>
    </p:spTree>
    <p:extLst>
      <p:ext uri="{BB962C8B-B14F-4D97-AF65-F5344CB8AC3E}">
        <p14:creationId xmlns:p14="http://schemas.microsoft.com/office/powerpoint/2010/main" val="814992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0"/>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Pourbaix Diagram (LiCoO</a:t>
            </a:r>
            <a:r>
              <a:rPr lang="en-US" baseline="-25000" dirty="0" smtClean="0"/>
              <a:t>2</a:t>
            </a:r>
            <a:r>
              <a:rPr lang="en-US" dirty="0" smtClean="0"/>
              <a:t>)</a:t>
            </a:r>
            <a:endParaRPr lang="en-US" dirty="0"/>
          </a:p>
        </p:txBody>
      </p:sp>
      <p:sp>
        <p:nvSpPr>
          <p:cNvPr id="3" name="Slide Number Placeholder 2"/>
          <p:cNvSpPr>
            <a:spLocks noGrp="1"/>
          </p:cNvSpPr>
          <p:nvPr>
            <p:ph type="sldNum" sz="quarter" idx="4"/>
          </p:nvPr>
        </p:nvSpPr>
        <p:spPr/>
        <p:txBody>
          <a:bodyPr/>
          <a:lstStyle/>
          <a:p>
            <a:fld id="{E7677F4A-BF5B-D440-8C8F-1F4BD888B209}" type="slidenum">
              <a:rPr lang="en-US" smtClean="0"/>
              <a:pPr/>
              <a:t>11</a:t>
            </a:fld>
            <a:endParaRPr lang="en-US" dirty="0"/>
          </a:p>
        </p:txBody>
      </p:sp>
      <mc:AlternateContent xmlns:mc="http://schemas.openxmlformats.org/markup-compatibility/2006">
        <mc:Choice xmlns:a14="http://schemas.microsoft.com/office/drawing/2010/main" Requires="a14">
          <p:sp>
            <p:nvSpPr>
              <p:cNvPr id="8" name="TextBox 7"/>
              <p:cNvSpPr txBox="1"/>
              <p:nvPr/>
            </p:nvSpPr>
            <p:spPr>
              <a:xfrm>
                <a:off x="5181600" y="1200150"/>
                <a:ext cx="3810000" cy="2862322"/>
              </a:xfrm>
              <a:prstGeom prst="rect">
                <a:avLst/>
              </a:prstGeom>
              <a:noFill/>
            </p:spPr>
            <p:txBody>
              <a:bodyPr wrap="square" rtlCol="0">
                <a:spAutoFit/>
              </a:bodyPr>
              <a:lstStyle/>
              <a:p>
                <a:r>
                  <a:rPr lang="en-US" sz="1800" dirty="0" smtClean="0"/>
                  <a:t>The free energy of a given surface as a function of the potential can be given as:</a:t>
                </a:r>
                <a:r>
                  <a:rPr lang="en-US" sz="1800" dirty="0" smtClean="0"/>
                  <a:t> </a:t>
                </a:r>
                <a:endParaRPr lang="en-US" sz="1800" dirty="0" smtClean="0"/>
              </a:p>
              <a:p>
                <a:endParaRPr lang="en-US" sz="1800" dirty="0"/>
              </a:p>
              <a:p>
                <a:pPr/>
                <a14:m>
                  <m:oMathPara xmlns:m="http://schemas.openxmlformats.org/officeDocument/2006/math">
                    <m:oMathParaPr>
                      <m:jc m:val="centerGroup"/>
                    </m:oMathParaPr>
                    <m:oMath xmlns:m="http://schemas.openxmlformats.org/officeDocument/2006/math">
                      <m:r>
                        <a:rPr lang="en-US" sz="1800" b="0" i="1" smtClean="0">
                          <a:latin typeface="Cambria Math" charset="0"/>
                        </a:rPr>
                        <m:t>𝑈</m:t>
                      </m:r>
                      <m:r>
                        <a:rPr lang="en-US" sz="1800" b="0" i="1" smtClean="0">
                          <a:latin typeface="Cambria Math" charset="0"/>
                        </a:rPr>
                        <m:t>=</m:t>
                      </m:r>
                      <m:r>
                        <a:rPr lang="en-US" sz="1800" b="0" i="1" smtClean="0">
                          <a:latin typeface="Cambria Math" charset="0"/>
                        </a:rPr>
                        <m:t>𝑛</m:t>
                      </m:r>
                      <m:r>
                        <a:rPr lang="en-US" sz="1800" b="0" i="1" smtClean="0">
                          <a:latin typeface="Cambria Math" charset="0"/>
                        </a:rPr>
                        <m:t>∗</m:t>
                      </m:r>
                      <m:r>
                        <a:rPr lang="en-US" sz="1800" b="0" i="1" smtClean="0">
                          <a:latin typeface="Cambria Math" charset="0"/>
                        </a:rPr>
                        <m:t>𝜃</m:t>
                      </m:r>
                      <m:r>
                        <a:rPr lang="en-US" sz="1800" b="0" i="1" smtClean="0">
                          <a:latin typeface="Cambria Math" charset="0"/>
                        </a:rPr>
                        <m:t> ∗(</m:t>
                      </m:r>
                      <m:r>
                        <m:rPr>
                          <m:sty m:val="p"/>
                        </m:rPr>
                        <a:rPr lang="en-US" sz="1800" b="0" i="0" smtClean="0">
                          <a:latin typeface="Cambria Math" charset="0"/>
                        </a:rPr>
                        <m:t>Δ</m:t>
                      </m:r>
                      <m:sSub>
                        <m:sSubPr>
                          <m:ctrlPr>
                            <a:rPr lang="en-US" sz="1800" b="0" i="1" smtClean="0">
                              <a:latin typeface="Cambria Math" charset="0"/>
                            </a:rPr>
                          </m:ctrlPr>
                        </m:sSubPr>
                        <m:e>
                          <m:r>
                            <a:rPr lang="en-US" sz="1800" b="0" i="1" smtClean="0">
                              <a:latin typeface="Cambria Math" charset="0"/>
                            </a:rPr>
                            <m:t>𝐺</m:t>
                          </m:r>
                        </m:e>
                        <m:sub>
                          <m:r>
                            <a:rPr lang="en-US" sz="1800" b="0" i="1" smtClean="0">
                              <a:latin typeface="Cambria Math" charset="0"/>
                            </a:rPr>
                            <m:t>𝑟𝑥𝑛</m:t>
                          </m:r>
                        </m:sub>
                      </m:sSub>
                      <m:r>
                        <a:rPr lang="en-US" sz="1800" b="0" i="1" smtClean="0">
                          <a:latin typeface="Cambria Math" charset="0"/>
                        </a:rPr>
                        <m:t>(</m:t>
                      </m:r>
                      <m:r>
                        <a:rPr lang="en-US" sz="1800" b="0" i="1" smtClean="0">
                          <a:latin typeface="Cambria Math" charset="0"/>
                        </a:rPr>
                        <m:t>𝑈</m:t>
                      </m:r>
                      <m:r>
                        <a:rPr lang="en-US" sz="1800" b="0" i="1" smtClean="0">
                          <a:latin typeface="Cambria Math" charset="0"/>
                        </a:rPr>
                        <m:t>=0)−</m:t>
                      </m:r>
                      <m:r>
                        <a:rPr lang="en-US" sz="1800" b="0" i="1" smtClean="0">
                          <a:latin typeface="Cambria Math" charset="0"/>
                        </a:rPr>
                        <m:t>𝑈</m:t>
                      </m:r>
                      <m:r>
                        <a:rPr lang="en-US" sz="1800" b="0" i="1" smtClean="0">
                          <a:latin typeface="Cambria Math" charset="0"/>
                        </a:rPr>
                        <m:t>)</m:t>
                      </m:r>
                    </m:oMath>
                  </m:oMathPara>
                </a14:m>
                <a:endParaRPr lang="en-US" sz="1800" dirty="0" smtClean="0"/>
              </a:p>
              <a:p>
                <a:endParaRPr lang="en-US" sz="1800" dirty="0"/>
              </a:p>
              <a:p>
                <a:r>
                  <a:rPr lang="en-US" sz="1800" dirty="0" smtClean="0"/>
                  <a:t>Where: </a:t>
                </a:r>
              </a:p>
              <a:p>
                <a:r>
                  <a:rPr lang="en-US" sz="1800" dirty="0"/>
                  <a:t> </a:t>
                </a:r>
                <a:endParaRPr lang="en-US" sz="1800" dirty="0" smtClean="0"/>
              </a:p>
              <a:p>
                <a:r>
                  <a:rPr lang="en-US" sz="1800" dirty="0" smtClean="0"/>
                  <a:t>n = No. of electron involved</a:t>
                </a:r>
              </a:p>
              <a:p>
                <a14:m>
                  <m:oMath xmlns:m="http://schemas.openxmlformats.org/officeDocument/2006/math">
                    <m:r>
                      <a:rPr lang="en-US" sz="1800" i="1">
                        <a:latin typeface="Cambria Math" charset="0"/>
                      </a:rPr>
                      <m:t>𝜃</m:t>
                    </m:r>
                  </m:oMath>
                </a14:m>
                <a:r>
                  <a:rPr lang="en-US" sz="1800" dirty="0" smtClean="0"/>
                  <a:t> = Coverage on the surface</a:t>
                </a:r>
              </a:p>
            </p:txBody>
          </p:sp>
        </mc:Choice>
        <mc:Fallback>
          <p:sp>
            <p:nvSpPr>
              <p:cNvPr id="8" name="TextBox 7"/>
              <p:cNvSpPr txBox="1">
                <a:spLocks noRot="1" noChangeAspect="1" noMove="1" noResize="1" noEditPoints="1" noAdjustHandles="1" noChangeArrowheads="1" noChangeShapeType="1" noTextEdit="1"/>
              </p:cNvSpPr>
              <p:nvPr/>
            </p:nvSpPr>
            <p:spPr>
              <a:xfrm>
                <a:off x="5181600" y="1200150"/>
                <a:ext cx="3810000" cy="2862322"/>
              </a:xfrm>
              <a:prstGeom prst="rect">
                <a:avLst/>
              </a:prstGeom>
              <a:blipFill rotWithShape="0">
                <a:blip r:embed="rId3"/>
                <a:stretch>
                  <a:fillRect l="-1280" t="-1279" r="-480" b="-2559"/>
                </a:stretch>
              </a:blipFill>
            </p:spPr>
            <p:txBody>
              <a:bodyPr/>
              <a:lstStyle/>
              <a:p>
                <a:r>
                  <a:rPr lang="en-US">
                    <a:noFill/>
                  </a:rPr>
                  <a:t> </a:t>
                </a:r>
              </a:p>
            </p:txBody>
          </p:sp>
        </mc:Fallback>
      </mc:AlternateContent>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4628" t="4074" r="8731"/>
          <a:stretch/>
        </p:blipFill>
        <p:spPr>
          <a:xfrm>
            <a:off x="457200" y="971550"/>
            <a:ext cx="4418145" cy="3667626"/>
          </a:xfrm>
          <a:prstGeom prst="rect">
            <a:avLst/>
          </a:prstGeom>
        </p:spPr>
      </p:pic>
    </p:spTree>
    <p:extLst>
      <p:ext uri="{BB962C8B-B14F-4D97-AF65-F5344CB8AC3E}">
        <p14:creationId xmlns:p14="http://schemas.microsoft.com/office/powerpoint/2010/main" val="2434045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Uncertainty Quantification using BEEF-</a:t>
            </a:r>
            <a:r>
              <a:rPr lang="en-US" dirty="0" err="1" smtClean="0"/>
              <a:t>vdW</a:t>
            </a:r>
            <a:endParaRPr lang="en-US" dirty="0"/>
          </a:p>
        </p:txBody>
      </p:sp>
      <p:sp>
        <p:nvSpPr>
          <p:cNvPr id="3" name="Slide Number Placeholder 2"/>
          <p:cNvSpPr>
            <a:spLocks noGrp="1"/>
          </p:cNvSpPr>
          <p:nvPr>
            <p:ph type="sldNum" sz="quarter" idx="4"/>
          </p:nvPr>
        </p:nvSpPr>
        <p:spPr/>
        <p:txBody>
          <a:bodyPr/>
          <a:lstStyle/>
          <a:p>
            <a:fld id="{E7677F4A-BF5B-D440-8C8F-1F4BD888B209}" type="slidenum">
              <a:rPr lang="en-US" smtClean="0"/>
              <a:pPr/>
              <a:t>12</a:t>
            </a:fld>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2704"/>
          <a:stretch/>
        </p:blipFill>
        <p:spPr>
          <a:xfrm>
            <a:off x="1941377" y="1105612"/>
            <a:ext cx="4426990" cy="2934282"/>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3517" t="4074" r="7619"/>
          <a:stretch/>
        </p:blipFill>
        <p:spPr>
          <a:xfrm>
            <a:off x="2410193" y="1105612"/>
            <a:ext cx="3954163" cy="3200400"/>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3517" t="4074" r="7619"/>
          <a:stretch/>
        </p:blipFill>
        <p:spPr>
          <a:xfrm>
            <a:off x="1941377" y="971550"/>
            <a:ext cx="4589653" cy="3714750"/>
          </a:xfrm>
          <a:prstGeom prst="rect">
            <a:avLst/>
          </a:prstGeom>
        </p:spPr>
      </p:pic>
      <p:sp>
        <p:nvSpPr>
          <p:cNvPr id="8" name="Rectangle 7"/>
          <p:cNvSpPr/>
          <p:nvPr/>
        </p:nvSpPr>
        <p:spPr>
          <a:xfrm>
            <a:off x="457200" y="4899220"/>
            <a:ext cx="4572000" cy="261610"/>
          </a:xfrm>
          <a:prstGeom prst="rect">
            <a:avLst/>
          </a:prstGeom>
        </p:spPr>
        <p:txBody>
          <a:bodyPr>
            <a:spAutoFit/>
          </a:bodyPr>
          <a:lstStyle/>
          <a:p>
            <a:r>
              <a:rPr lang="en-US" sz="1100" dirty="0" err="1">
                <a:solidFill>
                  <a:srgbClr val="222222"/>
                </a:solidFill>
                <a:latin typeface="Helvetica" charset="0"/>
                <a:ea typeface="Helvetica" charset="0"/>
                <a:cs typeface="Helvetica" charset="0"/>
              </a:rPr>
              <a:t>Wellendorff</a:t>
            </a:r>
            <a:r>
              <a:rPr lang="en-US" sz="1100" dirty="0">
                <a:solidFill>
                  <a:srgbClr val="222222"/>
                </a:solidFill>
                <a:latin typeface="Helvetica" charset="0"/>
                <a:ea typeface="Helvetica" charset="0"/>
                <a:cs typeface="Helvetica" charset="0"/>
              </a:rPr>
              <a:t>, Jess, et al., Phys. Rev. B 85.23 (2012): 235149.</a:t>
            </a:r>
            <a:endParaRPr lang="en-US" sz="1100" dirty="0">
              <a:latin typeface="Helvetica" charset="0"/>
              <a:ea typeface="Helvetica" charset="0"/>
              <a:cs typeface="Helvetica" charset="0"/>
            </a:endParaRPr>
          </a:p>
        </p:txBody>
      </p:sp>
    </p:spTree>
    <p:extLst>
      <p:ext uri="{BB962C8B-B14F-4D97-AF65-F5344CB8AC3E}">
        <p14:creationId xmlns:p14="http://schemas.microsoft.com/office/powerpoint/2010/main" val="1395427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Probabilistic Pourbaix Diagram</a:t>
            </a:r>
            <a:endParaRPr lang="en-US" dirty="0"/>
          </a:p>
        </p:txBody>
      </p:sp>
      <p:sp>
        <p:nvSpPr>
          <p:cNvPr id="3" name="Slide Number Placeholder 2"/>
          <p:cNvSpPr>
            <a:spLocks noGrp="1"/>
          </p:cNvSpPr>
          <p:nvPr>
            <p:ph type="sldNum" sz="quarter" idx="4"/>
          </p:nvPr>
        </p:nvSpPr>
        <p:spPr/>
        <p:txBody>
          <a:bodyPr/>
          <a:lstStyle/>
          <a:p>
            <a:fld id="{E7677F4A-BF5B-D440-8C8F-1F4BD888B209}" type="slidenum">
              <a:rPr lang="en-US" smtClean="0"/>
              <a:pPr/>
              <a:t>13</a:t>
            </a:fld>
            <a:endParaRPr lang="en-US"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517" t="7037" r="7619"/>
          <a:stretch/>
        </p:blipFill>
        <p:spPr>
          <a:xfrm>
            <a:off x="457200" y="1051481"/>
            <a:ext cx="4724401" cy="3705702"/>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278445311"/>
              </p:ext>
            </p:extLst>
          </p:nvPr>
        </p:nvGraphicFramePr>
        <p:xfrm>
          <a:off x="5410200" y="1733550"/>
          <a:ext cx="3505200" cy="1737360"/>
        </p:xfrm>
        <a:graphic>
          <a:graphicData uri="http://schemas.openxmlformats.org/drawingml/2006/table">
            <a:tbl>
              <a:tblPr firstRow="1" bandRow="1">
                <a:tableStyleId>{5C22544A-7EE6-4342-B048-85BDC9FD1C3A}</a:tableStyleId>
              </a:tblPr>
              <a:tblGrid>
                <a:gridCol w="1752600"/>
                <a:gridCol w="1752600"/>
              </a:tblGrid>
              <a:tr h="358140">
                <a:tc>
                  <a:txBody>
                    <a:bodyPr/>
                    <a:lstStyle/>
                    <a:p>
                      <a:endParaRPr lang="en-US" dirty="0"/>
                    </a:p>
                  </a:txBody>
                  <a:tcPr/>
                </a:tc>
                <a:tc>
                  <a:txBody>
                    <a:bodyPr/>
                    <a:lstStyle/>
                    <a:p>
                      <a:r>
                        <a:rPr lang="en-US" dirty="0" smtClean="0"/>
                        <a:t>Fraction on Surface (%)</a:t>
                      </a:r>
                      <a:endParaRPr lang="en-US" dirty="0"/>
                    </a:p>
                  </a:txBody>
                  <a:tcPr/>
                </a:tc>
              </a:tr>
              <a:tr h="358140">
                <a:tc>
                  <a:txBody>
                    <a:bodyPr/>
                    <a:lstStyle/>
                    <a:p>
                      <a:r>
                        <a:rPr lang="en-US" dirty="0" smtClean="0"/>
                        <a:t>Clean</a:t>
                      </a:r>
                    </a:p>
                  </a:txBody>
                  <a:tcPr/>
                </a:tc>
                <a:tc>
                  <a:txBody>
                    <a:bodyPr/>
                    <a:lstStyle/>
                    <a:p>
                      <a:r>
                        <a:rPr lang="en-US" dirty="0" smtClean="0"/>
                        <a:t>4.5</a:t>
                      </a:r>
                    </a:p>
                  </a:txBody>
                  <a:tcPr/>
                </a:tc>
              </a:tr>
              <a:tr h="358140">
                <a:tc>
                  <a:txBody>
                    <a:bodyPr/>
                    <a:lstStyle/>
                    <a:p>
                      <a:r>
                        <a:rPr lang="en-US" dirty="0" smtClean="0"/>
                        <a:t>½ ML OH*</a:t>
                      </a:r>
                      <a:endParaRPr lang="en-US" dirty="0"/>
                    </a:p>
                  </a:txBody>
                  <a:tcPr/>
                </a:tc>
                <a:tc>
                  <a:txBody>
                    <a:bodyPr/>
                    <a:lstStyle/>
                    <a:p>
                      <a:r>
                        <a:rPr lang="en-US" dirty="0" smtClean="0"/>
                        <a:t>44.8</a:t>
                      </a:r>
                      <a:endParaRPr lang="en-US" dirty="0"/>
                    </a:p>
                  </a:txBody>
                  <a:tcPr/>
                </a:tc>
              </a:tr>
              <a:tr h="358140">
                <a:tc>
                  <a:txBody>
                    <a:bodyPr/>
                    <a:lstStyle/>
                    <a:p>
                      <a:r>
                        <a:rPr lang="en-US" dirty="0" smtClean="0"/>
                        <a:t>½ ML O*</a:t>
                      </a:r>
                      <a:endParaRPr lang="en-US" dirty="0"/>
                    </a:p>
                  </a:txBody>
                  <a:tcPr/>
                </a:tc>
                <a:tc>
                  <a:txBody>
                    <a:bodyPr/>
                    <a:lstStyle/>
                    <a:p>
                      <a:r>
                        <a:rPr lang="en-US" dirty="0" smtClean="0"/>
                        <a:t>50.7</a:t>
                      </a:r>
                      <a:endParaRPr lang="en-US" dirty="0"/>
                    </a:p>
                  </a:txBody>
                  <a:tcPr/>
                </a:tc>
              </a:tr>
            </a:tbl>
          </a:graphicData>
        </a:graphic>
      </p:graphicFrame>
      <p:sp>
        <p:nvSpPr>
          <p:cNvPr id="10" name="TextBox 9"/>
          <p:cNvSpPr txBox="1"/>
          <p:nvPr/>
        </p:nvSpPr>
        <p:spPr>
          <a:xfrm>
            <a:off x="5226871" y="1273592"/>
            <a:ext cx="3917129" cy="400110"/>
          </a:xfrm>
          <a:prstGeom prst="rect">
            <a:avLst/>
          </a:prstGeom>
          <a:noFill/>
        </p:spPr>
        <p:txBody>
          <a:bodyPr wrap="square" rtlCol="0">
            <a:spAutoFit/>
          </a:bodyPr>
          <a:lstStyle/>
          <a:p>
            <a:r>
              <a:rPr lang="en-US" sz="2000" dirty="0" smtClean="0"/>
              <a:t>Surface coverage prediction at U=0</a:t>
            </a:r>
            <a:endParaRPr lang="en-US" sz="2000" dirty="0"/>
          </a:p>
        </p:txBody>
      </p:sp>
    </p:spTree>
    <p:extLst>
      <p:ext uri="{BB962C8B-B14F-4D97-AF65-F5344CB8AC3E}">
        <p14:creationId xmlns:p14="http://schemas.microsoft.com/office/powerpoint/2010/main" val="11284487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Volcano</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1700" y="960521"/>
            <a:ext cx="4800600" cy="3599421"/>
          </a:xfrm>
          <a:prstGeom prst="rect">
            <a:avLst/>
          </a:prstGeom>
        </p:spPr>
      </p:pic>
      <p:sp>
        <p:nvSpPr>
          <p:cNvPr id="3" name="Slide Number Placeholder 2"/>
          <p:cNvSpPr>
            <a:spLocks noGrp="1"/>
          </p:cNvSpPr>
          <p:nvPr>
            <p:ph type="sldNum" sz="quarter" idx="4"/>
          </p:nvPr>
        </p:nvSpPr>
        <p:spPr/>
        <p:txBody>
          <a:bodyPr/>
          <a:lstStyle/>
          <a:p>
            <a:fld id="{E7677F4A-BF5B-D440-8C8F-1F4BD888B209}" type="slidenum">
              <a:rPr lang="en-US" smtClean="0"/>
              <a:pPr/>
              <a:t>14</a:t>
            </a:fld>
            <a:endParaRPr lang="en-US" dirty="0"/>
          </a:p>
        </p:txBody>
      </p:sp>
    </p:spTree>
    <p:extLst>
      <p:ext uri="{BB962C8B-B14F-4D97-AF65-F5344CB8AC3E}">
        <p14:creationId xmlns:p14="http://schemas.microsoft.com/office/powerpoint/2010/main" val="375192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61950"/>
            <a:ext cx="3962400" cy="609600"/>
          </a:xfrm>
        </p:spPr>
        <p:txBody>
          <a:bodyPr/>
          <a:lstStyle/>
          <a:p>
            <a:r>
              <a:rPr lang="en-US" dirty="0" smtClean="0"/>
              <a:t>Conclusion</a:t>
            </a:r>
            <a:endParaRPr lang="en-US" dirty="0"/>
          </a:p>
        </p:txBody>
      </p:sp>
      <p:sp>
        <p:nvSpPr>
          <p:cNvPr id="5" name="Content Placeholder 4"/>
          <p:cNvSpPr>
            <a:spLocks noGrp="1"/>
          </p:cNvSpPr>
          <p:nvPr>
            <p:ph sz="quarter" idx="10"/>
          </p:nvPr>
        </p:nvSpPr>
        <p:spPr>
          <a:xfrm>
            <a:off x="419746" y="1095343"/>
            <a:ext cx="3962400" cy="3429000"/>
          </a:xfrm>
        </p:spPr>
        <p:txBody>
          <a:bodyPr/>
          <a:lstStyle/>
          <a:p>
            <a:pPr marL="342900" indent="-342900">
              <a:buFont typeface="Arial" charset="0"/>
              <a:buChar char="•"/>
            </a:pPr>
            <a:r>
              <a:rPr lang="en-US" sz="2000" dirty="0">
                <a:sym typeface="Wingdings"/>
              </a:rPr>
              <a:t>Intercalation materials can be the new direction to look for cheaper and high activity catalysts</a:t>
            </a:r>
          </a:p>
          <a:p>
            <a:pPr marL="342900" indent="-342900">
              <a:buFont typeface="Arial" charset="0"/>
              <a:buChar char="•"/>
            </a:pPr>
            <a:endParaRPr lang="en-US" sz="2000" dirty="0">
              <a:sym typeface="Wingdings"/>
            </a:endParaRPr>
          </a:p>
          <a:p>
            <a:pPr marL="342900" indent="-342900">
              <a:buFont typeface="Arial" charset="0"/>
              <a:buChar char="•"/>
            </a:pPr>
            <a:r>
              <a:rPr lang="en-US" sz="2000" dirty="0">
                <a:sym typeface="Wingdings"/>
              </a:rPr>
              <a:t>We develop a new methodology to predict the surface structure incorporating the uncertainties obtained using BEEF-</a:t>
            </a:r>
            <a:r>
              <a:rPr lang="en-US" sz="2000" dirty="0" err="1">
                <a:sym typeface="Wingdings"/>
              </a:rPr>
              <a:t>vdW</a:t>
            </a:r>
            <a:r>
              <a:rPr lang="en-US" sz="2000" dirty="0">
                <a:sym typeface="Wingdings"/>
              </a:rPr>
              <a:t> exchange correlation. </a:t>
            </a:r>
          </a:p>
          <a:p>
            <a:endParaRPr lang="en-US" sz="2000" dirty="0"/>
          </a:p>
        </p:txBody>
      </p:sp>
      <p:sp>
        <p:nvSpPr>
          <p:cNvPr id="6" name="Content Placeholder 5"/>
          <p:cNvSpPr>
            <a:spLocks noGrp="1"/>
          </p:cNvSpPr>
          <p:nvPr>
            <p:ph sz="quarter" idx="11"/>
          </p:nvPr>
        </p:nvSpPr>
        <p:spPr>
          <a:xfrm>
            <a:off x="4575048" y="1095343"/>
            <a:ext cx="3959352" cy="3429000"/>
          </a:xfrm>
        </p:spPr>
        <p:txBody>
          <a:bodyPr/>
          <a:lstStyle/>
          <a:p>
            <a:pPr marL="342900" indent="-342900">
              <a:buFont typeface="Arial" charset="0"/>
              <a:buChar char="•"/>
            </a:pPr>
            <a:r>
              <a:rPr lang="en-US" sz="2000" dirty="0">
                <a:sym typeface="Wingdings"/>
              </a:rPr>
              <a:t>Develop a thorough probabilistic Pourbaix Diagram for the various phases of Li</a:t>
            </a:r>
            <a:r>
              <a:rPr lang="en-US" sz="2000" baseline="-25000" dirty="0">
                <a:sym typeface="Wingdings"/>
              </a:rPr>
              <a:t>x</a:t>
            </a:r>
            <a:r>
              <a:rPr lang="en-US" sz="2000" dirty="0">
                <a:sym typeface="Wingdings"/>
              </a:rPr>
              <a:t>CoO2 and understand its effects on activity.</a:t>
            </a:r>
          </a:p>
          <a:p>
            <a:pPr marL="342900" indent="-342900">
              <a:buFont typeface="Arial" charset="0"/>
              <a:buChar char="•"/>
            </a:pPr>
            <a:endParaRPr lang="en-US" sz="2000" dirty="0">
              <a:sym typeface="Wingdings"/>
            </a:endParaRPr>
          </a:p>
          <a:p>
            <a:pPr marL="342900" indent="-342900">
              <a:buFont typeface="Arial" charset="0"/>
              <a:buChar char="•"/>
            </a:pPr>
            <a:r>
              <a:rPr lang="en-US" sz="2000" dirty="0">
                <a:sym typeface="Wingdings"/>
              </a:rPr>
              <a:t>Develop a general descriptor based approach to identify new  for intercalation materials as catalysts for various electrochemical reactions. </a:t>
            </a:r>
          </a:p>
          <a:p>
            <a:endParaRPr lang="en-US" sz="2000" dirty="0"/>
          </a:p>
        </p:txBody>
      </p:sp>
      <p:sp>
        <p:nvSpPr>
          <p:cNvPr id="3" name="Slide Number Placeholder 2"/>
          <p:cNvSpPr>
            <a:spLocks noGrp="1"/>
          </p:cNvSpPr>
          <p:nvPr>
            <p:ph type="sldNum" sz="quarter" idx="4"/>
          </p:nvPr>
        </p:nvSpPr>
        <p:spPr/>
        <p:txBody>
          <a:bodyPr/>
          <a:lstStyle/>
          <a:p>
            <a:fld id="{E7677F4A-BF5B-D440-8C8F-1F4BD888B209}" type="slidenum">
              <a:rPr lang="en-US" smtClean="0"/>
              <a:pPr/>
              <a:t>15</a:t>
            </a:fld>
            <a:endParaRPr lang="en-US" dirty="0"/>
          </a:p>
        </p:txBody>
      </p:sp>
      <p:sp>
        <p:nvSpPr>
          <p:cNvPr id="7" name="Title 3"/>
          <p:cNvSpPr txBox="1">
            <a:spLocks/>
          </p:cNvSpPr>
          <p:nvPr/>
        </p:nvSpPr>
        <p:spPr bwMode="auto">
          <a:xfrm>
            <a:off x="4724400" y="485743"/>
            <a:ext cx="396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b="1">
                <a:solidFill>
                  <a:schemeClr val="tx1"/>
                </a:solidFill>
                <a:latin typeface="Open Sans" charset="0"/>
                <a:ea typeface="Open Sans" charset="0"/>
                <a:cs typeface="Open Sans" charset="0"/>
              </a:defRPr>
            </a:lvl1pPr>
            <a:lvl2pPr algn="l" rtl="0" eaLnBrk="1" fontAlgn="base" hangingPunct="1">
              <a:spcBef>
                <a:spcPct val="0"/>
              </a:spcBef>
              <a:spcAft>
                <a:spcPct val="0"/>
              </a:spcAft>
              <a:defRPr sz="2400" b="1">
                <a:solidFill>
                  <a:schemeClr val="tx1"/>
                </a:solidFill>
                <a:latin typeface="Open Sans" charset="0"/>
                <a:ea typeface="Open Sans" charset="0"/>
                <a:cs typeface="Open Sans" charset="0"/>
              </a:defRPr>
            </a:lvl2pPr>
            <a:lvl3pPr algn="l" rtl="0" eaLnBrk="1" fontAlgn="base" hangingPunct="1">
              <a:spcBef>
                <a:spcPct val="0"/>
              </a:spcBef>
              <a:spcAft>
                <a:spcPct val="0"/>
              </a:spcAft>
              <a:defRPr sz="2400" b="1">
                <a:solidFill>
                  <a:schemeClr val="tx1"/>
                </a:solidFill>
                <a:latin typeface="Open Sans" charset="0"/>
                <a:ea typeface="Open Sans" charset="0"/>
                <a:cs typeface="Open Sans" charset="0"/>
              </a:defRPr>
            </a:lvl3pPr>
            <a:lvl4pPr algn="l" rtl="0" eaLnBrk="1" fontAlgn="base" hangingPunct="1">
              <a:spcBef>
                <a:spcPct val="0"/>
              </a:spcBef>
              <a:spcAft>
                <a:spcPct val="0"/>
              </a:spcAft>
              <a:defRPr sz="2400" b="1">
                <a:solidFill>
                  <a:schemeClr val="tx1"/>
                </a:solidFill>
                <a:latin typeface="Open Sans" charset="0"/>
                <a:ea typeface="Open Sans" charset="0"/>
                <a:cs typeface="Open Sans" charset="0"/>
              </a:defRPr>
            </a:lvl4pPr>
            <a:lvl5pPr algn="l" rtl="0" eaLnBrk="1" fontAlgn="base" hangingPunct="1">
              <a:spcBef>
                <a:spcPct val="0"/>
              </a:spcBef>
              <a:spcAft>
                <a:spcPct val="0"/>
              </a:spcAft>
              <a:defRPr sz="2400" b="1">
                <a:solidFill>
                  <a:schemeClr val="tx1"/>
                </a:solidFill>
                <a:latin typeface="Open Sans" charset="0"/>
                <a:ea typeface="Open Sans" charset="0"/>
                <a:cs typeface="Open Sans" charset="0"/>
              </a:defRPr>
            </a:lvl5pPr>
            <a:lvl6pPr marL="457178" algn="l" rtl="0" eaLnBrk="1" fontAlgn="base" hangingPunct="1">
              <a:spcBef>
                <a:spcPct val="0"/>
              </a:spcBef>
              <a:spcAft>
                <a:spcPct val="0"/>
              </a:spcAft>
              <a:defRPr sz="4200">
                <a:solidFill>
                  <a:schemeClr val="tx2"/>
                </a:solidFill>
                <a:latin typeface="Times" pitchFamily="-110" charset="0"/>
                <a:ea typeface="Osaka" pitchFamily="-110" charset="-128"/>
                <a:cs typeface="Osaka" pitchFamily="-110" charset="-128"/>
              </a:defRPr>
            </a:lvl6pPr>
            <a:lvl7pPr marL="914354" algn="l" rtl="0" eaLnBrk="1" fontAlgn="base" hangingPunct="1">
              <a:spcBef>
                <a:spcPct val="0"/>
              </a:spcBef>
              <a:spcAft>
                <a:spcPct val="0"/>
              </a:spcAft>
              <a:defRPr sz="4200">
                <a:solidFill>
                  <a:schemeClr val="tx2"/>
                </a:solidFill>
                <a:latin typeface="Times" pitchFamily="-110" charset="0"/>
                <a:ea typeface="Osaka" pitchFamily="-110" charset="-128"/>
                <a:cs typeface="Osaka" pitchFamily="-110" charset="-128"/>
              </a:defRPr>
            </a:lvl7pPr>
            <a:lvl8pPr marL="1371532" algn="l" rtl="0" eaLnBrk="1" fontAlgn="base" hangingPunct="1">
              <a:spcBef>
                <a:spcPct val="0"/>
              </a:spcBef>
              <a:spcAft>
                <a:spcPct val="0"/>
              </a:spcAft>
              <a:defRPr sz="4200">
                <a:solidFill>
                  <a:schemeClr val="tx2"/>
                </a:solidFill>
                <a:latin typeface="Times" pitchFamily="-110" charset="0"/>
                <a:ea typeface="Osaka" pitchFamily="-110" charset="-128"/>
                <a:cs typeface="Osaka" pitchFamily="-110" charset="-128"/>
              </a:defRPr>
            </a:lvl8pPr>
            <a:lvl9pPr marL="1828709" algn="l" rtl="0" eaLnBrk="1" fontAlgn="base" hangingPunct="1">
              <a:spcBef>
                <a:spcPct val="0"/>
              </a:spcBef>
              <a:spcAft>
                <a:spcPct val="0"/>
              </a:spcAft>
              <a:defRPr sz="4200">
                <a:solidFill>
                  <a:schemeClr val="tx2"/>
                </a:solidFill>
                <a:latin typeface="Times" pitchFamily="-110" charset="0"/>
                <a:ea typeface="Osaka" pitchFamily="-110" charset="-128"/>
                <a:cs typeface="Osaka" pitchFamily="-110" charset="-128"/>
              </a:defRPr>
            </a:lvl9pPr>
          </a:lstStyle>
          <a:p>
            <a:r>
              <a:rPr lang="en-US" kern="0" dirty="0" smtClean="0"/>
              <a:t>Future Work</a:t>
            </a:r>
            <a:endParaRPr lang="en-US" kern="0" dirty="0"/>
          </a:p>
        </p:txBody>
      </p:sp>
    </p:spTree>
    <p:extLst>
      <p:ext uri="{BB962C8B-B14F-4D97-AF65-F5344CB8AC3E}">
        <p14:creationId xmlns:p14="http://schemas.microsoft.com/office/powerpoint/2010/main" val="4922012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E7677F4A-BF5B-D440-8C8F-1F4BD888B209}" type="slidenum">
              <a:rPr lang="en-US" smtClean="0"/>
              <a:pPr/>
              <a:t>1</a:t>
            </a:fld>
            <a:endParaRPr lang="en-US" dirty="0"/>
          </a:p>
        </p:txBody>
      </p:sp>
      <p:sp>
        <p:nvSpPr>
          <p:cNvPr id="11" name="Title 1"/>
          <p:cNvSpPr>
            <a:spLocks noGrp="1"/>
          </p:cNvSpPr>
          <p:nvPr>
            <p:ph type="title"/>
          </p:nvPr>
        </p:nvSpPr>
        <p:spPr>
          <a:xfrm>
            <a:off x="457200" y="361950"/>
            <a:ext cx="8229600" cy="609600"/>
          </a:xfrm>
        </p:spPr>
        <p:txBody>
          <a:bodyPr/>
          <a:lstStyle/>
          <a:p>
            <a:r>
              <a:rPr lang="en-US" dirty="0" smtClean="0"/>
              <a:t>Introduction</a:t>
            </a:r>
            <a:endParaRPr lang="en-US" dirty="0"/>
          </a:p>
        </p:txBody>
      </p:sp>
      <p:sp>
        <p:nvSpPr>
          <p:cNvPr id="12" name="TextBox 11"/>
          <p:cNvSpPr txBox="1"/>
          <p:nvPr/>
        </p:nvSpPr>
        <p:spPr>
          <a:xfrm>
            <a:off x="457200" y="648851"/>
            <a:ext cx="6781800" cy="1015663"/>
          </a:xfrm>
          <a:prstGeom prst="rect">
            <a:avLst/>
          </a:prstGeom>
          <a:noFill/>
        </p:spPr>
        <p:txBody>
          <a:bodyPr wrap="square" rtlCol="0">
            <a:spAutoFit/>
          </a:bodyPr>
          <a:lstStyle/>
          <a:p>
            <a:pPr marL="342882" indent="-342882">
              <a:buFont typeface="Arial" charset="0"/>
              <a:buChar char="•"/>
            </a:pPr>
            <a:endParaRPr lang="en-US" sz="1500" dirty="0" smtClean="0"/>
          </a:p>
          <a:p>
            <a:pPr marL="342882" indent="-342882">
              <a:buFont typeface="Arial" charset="0"/>
              <a:buChar char="•"/>
            </a:pPr>
            <a:r>
              <a:rPr lang="en-US" sz="1500" dirty="0" smtClean="0"/>
              <a:t>Solar Energy </a:t>
            </a:r>
            <a:r>
              <a:rPr lang="mr-IN" sz="1500" dirty="0" smtClean="0"/>
              <a:t>–</a:t>
            </a:r>
            <a:r>
              <a:rPr lang="en-US" sz="1500" dirty="0" smtClean="0"/>
              <a:t> Inexhaustible Natural resource </a:t>
            </a:r>
          </a:p>
          <a:p>
            <a:pPr marL="342882" indent="-342882">
              <a:buFont typeface="Arial" charset="0"/>
              <a:buChar char="•"/>
            </a:pPr>
            <a:r>
              <a:rPr lang="en-US" sz="1500" dirty="0" smtClean="0"/>
              <a:t>Oxygen </a:t>
            </a:r>
            <a:r>
              <a:rPr lang="en-US" sz="1500" dirty="0"/>
              <a:t>evolution reaction </a:t>
            </a:r>
            <a:r>
              <a:rPr lang="mr-IN" sz="1500" dirty="0"/>
              <a:t>–</a:t>
            </a:r>
            <a:r>
              <a:rPr lang="en-US" sz="1500" dirty="0"/>
              <a:t> Key process in enabling solar </a:t>
            </a:r>
            <a:r>
              <a:rPr lang="en-US" sz="1500" dirty="0" smtClean="0"/>
              <a:t>driven </a:t>
            </a:r>
            <a:r>
              <a:rPr lang="en-US" sz="1500" dirty="0"/>
              <a:t>water </a:t>
            </a:r>
            <a:r>
              <a:rPr lang="en-US" sz="1500" dirty="0" smtClean="0"/>
              <a:t>splitting.</a:t>
            </a:r>
            <a:endParaRPr lang="en-US" sz="1500" dirty="0"/>
          </a:p>
          <a:p>
            <a:pPr marL="342882" indent="-342882">
              <a:buFont typeface="Arial" charset="0"/>
              <a:buChar char="•"/>
            </a:pPr>
            <a:endParaRPr lang="en-US" sz="1500"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2065" y="1586857"/>
            <a:ext cx="2971800" cy="2951988"/>
          </a:xfrm>
          <a:prstGeom prst="rect">
            <a:avLst/>
          </a:prstGeom>
        </p:spPr>
      </p:pic>
      <p:grpSp>
        <p:nvGrpSpPr>
          <p:cNvPr id="4" name="Group 3"/>
          <p:cNvGrpSpPr/>
          <p:nvPr/>
        </p:nvGrpSpPr>
        <p:grpSpPr>
          <a:xfrm>
            <a:off x="4381500" y="1780571"/>
            <a:ext cx="2476500" cy="2904967"/>
            <a:chOff x="3431349" y="1913510"/>
            <a:chExt cx="2138215" cy="2666049"/>
          </a:xfrm>
        </p:grpSpPr>
        <p:pic>
          <p:nvPicPr>
            <p:cNvPr id="15" name="Picture 14"/>
            <p:cNvPicPr>
              <a:picLocks noChangeAspect="1"/>
            </p:cNvPicPr>
            <p:nvPr/>
          </p:nvPicPr>
          <p:blipFill>
            <a:blip r:embed="rId4"/>
            <a:stretch>
              <a:fillRect/>
            </a:stretch>
          </p:blipFill>
          <p:spPr>
            <a:xfrm>
              <a:off x="3431349" y="1913510"/>
              <a:ext cx="2138215" cy="2266507"/>
            </a:xfrm>
            <a:prstGeom prst="rect">
              <a:avLst/>
            </a:prstGeom>
          </p:spPr>
        </p:pic>
        <p:sp>
          <p:nvSpPr>
            <p:cNvPr id="16" name="TextBox 15"/>
            <p:cNvSpPr txBox="1"/>
            <p:nvPr/>
          </p:nvSpPr>
          <p:spPr>
            <a:xfrm>
              <a:off x="4186992" y="4317949"/>
              <a:ext cx="705083" cy="261610"/>
            </a:xfrm>
            <a:prstGeom prst="rect">
              <a:avLst/>
            </a:prstGeom>
            <a:noFill/>
          </p:spPr>
          <p:txBody>
            <a:bodyPr wrap="square" rtlCol="0">
              <a:spAutoFit/>
            </a:bodyPr>
            <a:lstStyle/>
            <a:p>
              <a:r>
                <a:rPr lang="en-US" sz="1100" dirty="0" smtClean="0"/>
                <a:t>PEMFC</a:t>
              </a:r>
              <a:endParaRPr lang="en-US" sz="1100" dirty="0"/>
            </a:p>
          </p:txBody>
        </p:sp>
      </p:grpSp>
      <p:grpSp>
        <p:nvGrpSpPr>
          <p:cNvPr id="5" name="Group 4"/>
          <p:cNvGrpSpPr/>
          <p:nvPr/>
        </p:nvGrpSpPr>
        <p:grpSpPr>
          <a:xfrm>
            <a:off x="1357046" y="1733550"/>
            <a:ext cx="2662238" cy="2951988"/>
            <a:chOff x="5926737" y="1895346"/>
            <a:chExt cx="2036163" cy="2632270"/>
          </a:xfrm>
        </p:grpSpPr>
        <p:pic>
          <p:nvPicPr>
            <p:cNvPr id="14" name="Picture 13"/>
            <p:cNvPicPr>
              <a:picLocks noChangeAspect="1"/>
            </p:cNvPicPr>
            <p:nvPr/>
          </p:nvPicPr>
          <p:blipFill>
            <a:blip r:embed="rId5"/>
            <a:stretch>
              <a:fillRect/>
            </a:stretch>
          </p:blipFill>
          <p:spPr>
            <a:xfrm>
              <a:off x="5926737" y="1895346"/>
              <a:ext cx="2036163" cy="2284671"/>
            </a:xfrm>
            <a:prstGeom prst="rect">
              <a:avLst/>
            </a:prstGeom>
          </p:spPr>
        </p:pic>
        <p:sp>
          <p:nvSpPr>
            <p:cNvPr id="17" name="TextBox 16"/>
            <p:cNvSpPr txBox="1"/>
            <p:nvPr/>
          </p:nvSpPr>
          <p:spPr>
            <a:xfrm>
              <a:off x="6738047" y="4266006"/>
              <a:ext cx="587771" cy="261610"/>
            </a:xfrm>
            <a:prstGeom prst="rect">
              <a:avLst/>
            </a:prstGeom>
            <a:noFill/>
          </p:spPr>
          <p:txBody>
            <a:bodyPr wrap="square" rtlCol="0">
              <a:spAutoFit/>
            </a:bodyPr>
            <a:lstStyle/>
            <a:p>
              <a:r>
                <a:rPr lang="en-US" sz="1100"/>
                <a:t>SOFC</a:t>
              </a:r>
              <a:endParaRPr lang="en-US" sz="1100" dirty="0"/>
            </a:p>
          </p:txBody>
        </p:sp>
      </p:grpSp>
    </p:spTree>
    <p:extLst>
      <p:ext uri="{BB962C8B-B14F-4D97-AF65-F5344CB8AC3E}">
        <p14:creationId xmlns:p14="http://schemas.microsoft.com/office/powerpoint/2010/main" val="69362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2">
                                            <p:txEl>
                                              <p:pRg st="2" end="2"/>
                                            </p:txEl>
                                          </p:spTgt>
                                        </p:tgtEl>
                                        <p:attrNameLst>
                                          <p:attrName>style.visibility</p:attrName>
                                        </p:attrNameLst>
                                      </p:cBhvr>
                                      <p:to>
                                        <p:strVal val="visible"/>
                                      </p:to>
                                    </p:set>
                                  </p:childTnLst>
                                </p:cTn>
                              </p:par>
                              <p:par>
                                <p:cTn id="9" presetID="9"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par>
                                <p:cTn id="12" presetID="9"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ssolv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E7677F4A-BF5B-D440-8C8F-1F4BD888B209}" type="slidenum">
              <a:rPr lang="en-US" smtClean="0"/>
              <a:pPr/>
              <a:t>2</a:t>
            </a:fld>
            <a:endParaRPr lang="en-US" dirty="0"/>
          </a:p>
        </p:txBody>
      </p:sp>
      <p:sp>
        <p:nvSpPr>
          <p:cNvPr id="4" name="Title 1"/>
          <p:cNvSpPr>
            <a:spLocks noGrp="1"/>
          </p:cNvSpPr>
          <p:nvPr>
            <p:ph type="title"/>
          </p:nvPr>
        </p:nvSpPr>
        <p:spPr>
          <a:xfrm>
            <a:off x="457200" y="361950"/>
            <a:ext cx="8229600" cy="609600"/>
          </a:xfrm>
        </p:spPr>
        <p:txBody>
          <a:bodyPr/>
          <a:lstStyle/>
          <a:p>
            <a:r>
              <a:rPr lang="en-US" dirty="0" smtClean="0"/>
              <a:t>Current Scenario</a:t>
            </a:r>
            <a:endParaRPr lang="en-US" dirty="0"/>
          </a:p>
        </p:txBody>
      </p:sp>
      <p:sp>
        <p:nvSpPr>
          <p:cNvPr id="5" name="TextBox 4"/>
          <p:cNvSpPr txBox="1"/>
          <p:nvPr/>
        </p:nvSpPr>
        <p:spPr>
          <a:xfrm>
            <a:off x="2504788" y="3644001"/>
            <a:ext cx="3972212" cy="1246495"/>
          </a:xfrm>
          <a:prstGeom prst="rect">
            <a:avLst/>
          </a:prstGeom>
          <a:noFill/>
        </p:spPr>
        <p:txBody>
          <a:bodyPr wrap="square" rtlCol="0">
            <a:spAutoFit/>
          </a:bodyPr>
          <a:lstStyle/>
          <a:p>
            <a:r>
              <a:rPr lang="en-US" sz="1500" dirty="0"/>
              <a:t>IrO</a:t>
            </a:r>
            <a:r>
              <a:rPr lang="en-US" sz="1500" baseline="-25000" dirty="0"/>
              <a:t>2 </a:t>
            </a:r>
            <a:r>
              <a:rPr lang="en-US" sz="1500" dirty="0"/>
              <a:t> and RuO</a:t>
            </a:r>
            <a:r>
              <a:rPr lang="en-US" sz="1500" baseline="-25000" dirty="0"/>
              <a:t>2</a:t>
            </a:r>
            <a:r>
              <a:rPr lang="en-US" sz="1500" dirty="0"/>
              <a:t> </a:t>
            </a:r>
            <a:r>
              <a:rPr lang="mr-IN" sz="1500" dirty="0"/>
              <a:t>–</a:t>
            </a:r>
            <a:r>
              <a:rPr lang="en-US" sz="1500" dirty="0"/>
              <a:t> among the most active </a:t>
            </a:r>
            <a:r>
              <a:rPr lang="en-US" sz="1500" dirty="0" smtClean="0"/>
              <a:t>catalysts</a:t>
            </a:r>
          </a:p>
          <a:p>
            <a:endParaRPr lang="en-US" sz="1500" dirty="0"/>
          </a:p>
          <a:p>
            <a:pPr marL="857208" lvl="1" indent="-400031">
              <a:buFont typeface="+mj-lt"/>
              <a:buAutoNum type="romanLcPeriod"/>
            </a:pPr>
            <a:r>
              <a:rPr lang="en-US" sz="1500" dirty="0"/>
              <a:t>Material Scarcity</a:t>
            </a:r>
          </a:p>
          <a:p>
            <a:pPr marL="857208" lvl="1" indent="-400031">
              <a:buFont typeface="+mj-lt"/>
              <a:buAutoNum type="romanLcPeriod"/>
            </a:pPr>
            <a:r>
              <a:rPr lang="en-US" sz="1500" dirty="0"/>
              <a:t>High cost</a:t>
            </a:r>
          </a:p>
          <a:p>
            <a:pPr marL="342882" indent="-342882">
              <a:buFont typeface="Arial" charset="0"/>
              <a:buChar char="•"/>
            </a:pPr>
            <a:endParaRPr lang="en-US" sz="1500" dirty="0"/>
          </a:p>
        </p:txBody>
      </p:sp>
      <p:pic>
        <p:nvPicPr>
          <p:cNvPr id="6" name="Picture 5"/>
          <p:cNvPicPr>
            <a:picLocks noChangeAspect="1"/>
          </p:cNvPicPr>
          <p:nvPr/>
        </p:nvPicPr>
        <p:blipFill>
          <a:blip r:embed="rId3"/>
          <a:stretch>
            <a:fillRect/>
          </a:stretch>
        </p:blipFill>
        <p:spPr>
          <a:xfrm>
            <a:off x="1088363" y="1088048"/>
            <a:ext cx="3200401" cy="2418857"/>
          </a:xfrm>
          <a:prstGeom prst="rect">
            <a:avLst/>
          </a:prstGeom>
        </p:spPr>
      </p:pic>
      <p:sp>
        <p:nvSpPr>
          <p:cNvPr id="7" name="TextBox 6"/>
          <p:cNvSpPr txBox="1"/>
          <p:nvPr/>
        </p:nvSpPr>
        <p:spPr>
          <a:xfrm>
            <a:off x="152400" y="4894614"/>
            <a:ext cx="3502603" cy="261610"/>
          </a:xfrm>
          <a:prstGeom prst="rect">
            <a:avLst/>
          </a:prstGeom>
          <a:noFill/>
        </p:spPr>
        <p:txBody>
          <a:bodyPr wrap="square" rtlCol="0">
            <a:spAutoFit/>
          </a:bodyPr>
          <a:lstStyle/>
          <a:p>
            <a:r>
              <a:rPr lang="en-US" sz="1100" dirty="0"/>
              <a:t>Lee Y. et. al. </a:t>
            </a:r>
            <a:r>
              <a:rPr lang="is-IS" sz="1100" i="1" dirty="0"/>
              <a:t>J. Phys. Chem. Lett.</a:t>
            </a:r>
            <a:r>
              <a:rPr lang="is-IS" sz="1100" dirty="0"/>
              <a:t>, </a:t>
            </a:r>
            <a:r>
              <a:rPr lang="is-IS" sz="1100" b="1" dirty="0"/>
              <a:t>2012</a:t>
            </a:r>
            <a:r>
              <a:rPr lang="is-IS" sz="1100" dirty="0"/>
              <a:t>, </a:t>
            </a:r>
            <a:r>
              <a:rPr lang="is-IS" sz="1100" i="1" dirty="0"/>
              <a:t>3</a:t>
            </a:r>
            <a:r>
              <a:rPr lang="is-IS" sz="1100" dirty="0"/>
              <a:t> (3), pp 399–404</a:t>
            </a:r>
            <a:r>
              <a:rPr lang="en-US" sz="1100" dirty="0"/>
              <a:t> </a:t>
            </a:r>
          </a:p>
        </p:txBody>
      </p:sp>
      <p:sp>
        <p:nvSpPr>
          <p:cNvPr id="8" name="TextBox 7"/>
          <p:cNvSpPr txBox="1"/>
          <p:nvPr/>
        </p:nvSpPr>
        <p:spPr>
          <a:xfrm>
            <a:off x="4572000" y="4881890"/>
            <a:ext cx="3147703" cy="261610"/>
          </a:xfrm>
          <a:prstGeom prst="rect">
            <a:avLst/>
          </a:prstGeom>
          <a:noFill/>
        </p:spPr>
        <p:txBody>
          <a:bodyPr wrap="square" rtlCol="0">
            <a:spAutoFit/>
          </a:bodyPr>
          <a:lstStyle/>
          <a:p>
            <a:r>
              <a:rPr lang="en-US" sz="1100" dirty="0"/>
              <a:t>Man I.C. et. al. </a:t>
            </a:r>
            <a:r>
              <a:rPr lang="pt-BR" sz="1100" dirty="0"/>
              <a:t>ChemCatChem 2011, 3, 1159 – 1165</a:t>
            </a:r>
            <a:endParaRPr lang="en-US" sz="1100" dirty="0"/>
          </a:p>
        </p:txBody>
      </p:sp>
      <p:grpSp>
        <p:nvGrpSpPr>
          <p:cNvPr id="9" name="Group 8"/>
          <p:cNvGrpSpPr/>
          <p:nvPr/>
        </p:nvGrpSpPr>
        <p:grpSpPr>
          <a:xfrm>
            <a:off x="4919926" y="810069"/>
            <a:ext cx="2799777" cy="2833932"/>
            <a:chOff x="4667824" y="1555583"/>
            <a:chExt cx="2799777" cy="2833932"/>
          </a:xfrm>
        </p:grpSpPr>
        <p:pic>
          <p:nvPicPr>
            <p:cNvPr id="10" name="Picture 2"/>
            <p:cNvPicPr>
              <a:picLocks noChangeAspect="1" noChangeArrowheads="1"/>
            </p:cNvPicPr>
            <p:nvPr/>
          </p:nvPicPr>
          <p:blipFill rotWithShape="1">
            <a:blip r:embed="rId4" cstate="print"/>
            <a:srcRect b="49352"/>
            <a:stretch/>
          </p:blipFill>
          <p:spPr bwMode="auto">
            <a:xfrm>
              <a:off x="4667824" y="1635672"/>
              <a:ext cx="2799777" cy="2753843"/>
            </a:xfrm>
            <a:prstGeom prst="rect">
              <a:avLst/>
            </a:prstGeom>
            <a:noFill/>
            <a:ln w="9525">
              <a:noFill/>
              <a:round/>
              <a:headEnd/>
              <a:tailEnd/>
            </a:ln>
          </p:spPr>
        </p:pic>
        <p:sp>
          <p:nvSpPr>
            <p:cNvPr id="11" name="Rectangle 10"/>
            <p:cNvSpPr/>
            <p:nvPr/>
          </p:nvSpPr>
          <p:spPr bwMode="auto">
            <a:xfrm>
              <a:off x="4667824" y="1555583"/>
              <a:ext cx="132776" cy="25416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45 Helvetica Light" pitchFamily="-110" charset="0"/>
                <a:ea typeface="Geneva" pitchFamily="-110" charset="-128"/>
                <a:cs typeface="Geneva" pitchFamily="-110" charset="-128"/>
              </a:endParaRPr>
            </a:p>
          </p:txBody>
        </p:sp>
      </p:grpSp>
    </p:spTree>
    <p:extLst>
      <p:ext uri="{BB962C8B-B14F-4D97-AF65-F5344CB8AC3E}">
        <p14:creationId xmlns:p14="http://schemas.microsoft.com/office/powerpoint/2010/main" val="1276674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409193"/>
            <a:ext cx="8229600" cy="609600"/>
          </a:xfrm>
        </p:spPr>
        <p:txBody>
          <a:bodyPr/>
          <a:lstStyle/>
          <a:p>
            <a:r>
              <a:rPr lang="en-US" dirty="0" smtClean="0"/>
              <a:t>Reaction Mechanism for Oxygen Evolution Reaction</a:t>
            </a:r>
            <a:endParaRPr lang="en-US" dirty="0"/>
          </a:p>
        </p:txBody>
      </p:sp>
      <mc:AlternateContent xmlns:mc="http://schemas.openxmlformats.org/markup-compatibility/2006" xmlns:a14="http://schemas.microsoft.com/office/drawing/2010/main">
        <mc:Choice Requires="a14">
          <p:sp>
            <p:nvSpPr>
              <p:cNvPr id="5" name="Content Placeholder 2"/>
              <p:cNvSpPr txBox="1">
                <a:spLocks/>
              </p:cNvSpPr>
              <p:nvPr/>
            </p:nvSpPr>
            <p:spPr>
              <a:xfrm>
                <a:off x="1042987" y="1147755"/>
                <a:ext cx="5791200" cy="486157"/>
              </a:xfrm>
              <a:prstGeom prst="rect">
                <a:avLst/>
              </a:prstGeom>
              <a:ln w="28575">
                <a:solidFill>
                  <a:schemeClr val="bg1"/>
                </a:solidFill>
              </a:ln>
            </p:spPr>
            <p:txBody>
              <a:bodyPr>
                <a:noAutofit/>
              </a:bodyPr>
              <a:lstStyle>
                <a:lvl1pPr marL="6351" indent="-6351" algn="l" rtl="0" eaLnBrk="1" fontAlgn="base" hangingPunct="1">
                  <a:spcBef>
                    <a:spcPts val="600"/>
                  </a:spcBef>
                  <a:spcAft>
                    <a:spcPct val="0"/>
                  </a:spcAft>
                  <a:defRPr sz="1400">
                    <a:solidFill>
                      <a:schemeClr val="tx1"/>
                    </a:solidFill>
                    <a:latin typeface="Open Sans" charset="0"/>
                    <a:ea typeface="Open Sans" charset="0"/>
                    <a:cs typeface="Open Sans" charset="0"/>
                  </a:defRPr>
                </a:lvl1pPr>
                <a:lvl2pPr marL="742913" indent="-285737" algn="l" rtl="0" eaLnBrk="1" fontAlgn="base" hangingPunct="1">
                  <a:spcBef>
                    <a:spcPts val="600"/>
                  </a:spcBef>
                  <a:spcAft>
                    <a:spcPct val="0"/>
                  </a:spcAft>
                  <a:buSzPct val="110000"/>
                  <a:buFont typeface="Arial" charset="0"/>
                  <a:buChar char="•"/>
                  <a:defRPr sz="1400">
                    <a:solidFill>
                      <a:schemeClr val="tx1"/>
                    </a:solidFill>
                    <a:latin typeface="Open Sans" charset="0"/>
                    <a:ea typeface="Open Sans" charset="0"/>
                    <a:cs typeface="Open Sans" charset="0"/>
                  </a:defRPr>
                </a:lvl2pPr>
                <a:lvl3pPr marL="1200091" indent="-285737" algn="l" rtl="0" eaLnBrk="1" fontAlgn="base" hangingPunct="1">
                  <a:spcBef>
                    <a:spcPts val="600"/>
                  </a:spcBef>
                  <a:spcAft>
                    <a:spcPct val="0"/>
                  </a:spcAft>
                  <a:buSzPct val="110000"/>
                  <a:buFont typeface=".AppleSystemUIFont" charset="-120"/>
                  <a:buChar char="–"/>
                  <a:defRPr sz="1400" i="1">
                    <a:solidFill>
                      <a:schemeClr val="tx1"/>
                    </a:solidFill>
                    <a:latin typeface="Open Sans" charset="0"/>
                    <a:ea typeface="Open Sans" charset="0"/>
                    <a:cs typeface="Open Sans" charset="0"/>
                  </a:defRPr>
                </a:lvl3pPr>
                <a:lvl4pPr marL="1657268" indent="-285737" algn="l" rtl="0" eaLnBrk="1" fontAlgn="base" hangingPunct="1">
                  <a:spcBef>
                    <a:spcPts val="600"/>
                  </a:spcBef>
                  <a:spcAft>
                    <a:spcPct val="0"/>
                  </a:spcAft>
                  <a:buSzPct val="110000"/>
                  <a:buFont typeface="Arial" charset="0"/>
                  <a:buChar char="•"/>
                  <a:defRPr sz="1400">
                    <a:solidFill>
                      <a:schemeClr val="tx1"/>
                    </a:solidFill>
                    <a:latin typeface="Open Sans" charset="0"/>
                    <a:ea typeface="Open Sans" charset="0"/>
                    <a:cs typeface="Open Sans" charset="0"/>
                  </a:defRPr>
                </a:lvl4pPr>
                <a:lvl5pPr marL="2057298" indent="-228589" algn="l" rtl="0" eaLnBrk="1" fontAlgn="base" hangingPunct="1">
                  <a:spcBef>
                    <a:spcPts val="600"/>
                  </a:spcBef>
                  <a:spcAft>
                    <a:spcPct val="0"/>
                  </a:spcAft>
                  <a:buSzPct val="110000"/>
                  <a:buFont typeface=".AppleSystemUIFont" charset="-120"/>
                  <a:buChar char="–"/>
                  <a:defRPr sz="1400" i="1">
                    <a:solidFill>
                      <a:schemeClr val="tx1"/>
                    </a:solidFill>
                    <a:latin typeface="Open Sans" charset="0"/>
                    <a:ea typeface="Open Sans" charset="0"/>
                    <a:cs typeface="Open Sans" charset="0"/>
                  </a:defRPr>
                </a:lvl5pPr>
                <a:lvl6pPr marL="2514474" indent="-228589" algn="l" rtl="0" eaLnBrk="1" fontAlgn="base" hangingPunct="1">
                  <a:spcBef>
                    <a:spcPct val="20000"/>
                  </a:spcBef>
                  <a:spcAft>
                    <a:spcPct val="0"/>
                  </a:spcAft>
                  <a:buChar char="»"/>
                  <a:defRPr sz="2000">
                    <a:solidFill>
                      <a:schemeClr val="tx1"/>
                    </a:solidFill>
                    <a:latin typeface="Arial" pitchFamily="-110" charset="0"/>
                    <a:ea typeface="+mn-ea"/>
                    <a:cs typeface="+mn-cs"/>
                  </a:defRPr>
                </a:lvl6pPr>
                <a:lvl7pPr marL="2971652" indent="-228589" algn="l" rtl="0" eaLnBrk="1" fontAlgn="base" hangingPunct="1">
                  <a:spcBef>
                    <a:spcPct val="20000"/>
                  </a:spcBef>
                  <a:spcAft>
                    <a:spcPct val="0"/>
                  </a:spcAft>
                  <a:buChar char="»"/>
                  <a:defRPr sz="2000">
                    <a:solidFill>
                      <a:schemeClr val="tx1"/>
                    </a:solidFill>
                    <a:latin typeface="Arial" pitchFamily="-110" charset="0"/>
                    <a:ea typeface="+mn-ea"/>
                    <a:cs typeface="+mn-cs"/>
                  </a:defRPr>
                </a:lvl7pPr>
                <a:lvl8pPr marL="3428829" indent="-228589" algn="l" rtl="0" eaLnBrk="1" fontAlgn="base" hangingPunct="1">
                  <a:spcBef>
                    <a:spcPct val="20000"/>
                  </a:spcBef>
                  <a:spcAft>
                    <a:spcPct val="0"/>
                  </a:spcAft>
                  <a:buChar char="»"/>
                  <a:defRPr sz="2000">
                    <a:solidFill>
                      <a:schemeClr val="tx1"/>
                    </a:solidFill>
                    <a:latin typeface="Arial" pitchFamily="-110" charset="0"/>
                    <a:ea typeface="+mn-ea"/>
                    <a:cs typeface="+mn-cs"/>
                  </a:defRPr>
                </a:lvl8pPr>
                <a:lvl9pPr marL="3886006" indent="-228589" algn="l" rtl="0" eaLnBrk="1" fontAlgn="base" hangingPunct="1">
                  <a:spcBef>
                    <a:spcPct val="20000"/>
                  </a:spcBef>
                  <a:spcAft>
                    <a:spcPct val="0"/>
                  </a:spcAft>
                  <a:buChar char="»"/>
                  <a:defRPr sz="2000">
                    <a:solidFill>
                      <a:schemeClr val="tx1"/>
                    </a:solidFill>
                    <a:latin typeface="Arial" pitchFamily="-110" charset="0"/>
                    <a:ea typeface="+mn-ea"/>
                    <a:cs typeface="+mn-cs"/>
                  </a:defRPr>
                </a:lvl9pPr>
              </a:lstStyle>
              <a:p>
                <a14:m>
                  <m:oMath xmlns:m="http://schemas.openxmlformats.org/officeDocument/2006/math">
                    <m:r>
                      <a:rPr lang="en-US" sz="1500" kern="0" smtClean="0">
                        <a:latin typeface="Cambria Math" panose="02040503050406030204" pitchFamily="18" charset="0"/>
                      </a:rPr>
                      <m:t>2</m:t>
                    </m:r>
                    <m:sSub>
                      <m:sSubPr>
                        <m:ctrlPr>
                          <a:rPr lang="en-US" sz="1500" i="1" kern="0" smtClean="0">
                            <a:latin typeface="Cambria Math" charset="0"/>
                          </a:rPr>
                        </m:ctrlPr>
                      </m:sSubPr>
                      <m:e>
                        <m:r>
                          <m:rPr>
                            <m:sty m:val="p"/>
                          </m:rPr>
                          <a:rPr lang="en-US" sz="1500" kern="0" smtClean="0">
                            <a:latin typeface="Cambria Math" panose="02040503050406030204" pitchFamily="18" charset="0"/>
                          </a:rPr>
                          <m:t>H</m:t>
                        </m:r>
                      </m:e>
                      <m:sub>
                        <m:r>
                          <a:rPr lang="en-US" sz="1500" kern="0" smtClean="0">
                            <a:latin typeface="Cambria Math" panose="02040503050406030204" pitchFamily="18" charset="0"/>
                          </a:rPr>
                          <m:t>2</m:t>
                        </m:r>
                      </m:sub>
                    </m:sSub>
                    <m:r>
                      <m:rPr>
                        <m:sty m:val="p"/>
                      </m:rPr>
                      <a:rPr lang="en-US" sz="1500" kern="0" smtClean="0">
                        <a:latin typeface="Cambria Math" panose="02040503050406030204" pitchFamily="18" charset="0"/>
                      </a:rPr>
                      <m:t>O</m:t>
                    </m:r>
                    <m:d>
                      <m:dPr>
                        <m:ctrlPr>
                          <a:rPr lang="en-US" sz="1500" i="1" kern="0" smtClean="0">
                            <a:latin typeface="Cambria Math" charset="0"/>
                          </a:rPr>
                        </m:ctrlPr>
                      </m:dPr>
                      <m:e>
                        <m:r>
                          <m:rPr>
                            <m:sty m:val="p"/>
                          </m:rPr>
                          <a:rPr lang="en-US" sz="1500" kern="0" smtClean="0">
                            <a:latin typeface="Cambria Math" panose="02040503050406030204" pitchFamily="18" charset="0"/>
                          </a:rPr>
                          <m:t>l</m:t>
                        </m:r>
                      </m:e>
                    </m:d>
                    <m:sSub>
                      <m:sSubPr>
                        <m:ctrlPr>
                          <a:rPr lang="en-US" sz="1500" i="1" kern="0">
                            <a:latin typeface="Cambria Math" charset="0"/>
                          </a:rPr>
                        </m:ctrlPr>
                      </m:sSubPr>
                      <m:e>
                        <m:r>
                          <a:rPr lang="en-US" sz="1500" kern="0">
                            <a:latin typeface="Cambria Math" panose="02040503050406030204" pitchFamily="18" charset="0"/>
                          </a:rPr>
                          <m:t>→</m:t>
                        </m:r>
                        <m:r>
                          <m:rPr>
                            <m:sty m:val="p"/>
                          </m:rPr>
                          <a:rPr lang="en-US" sz="1500" kern="0">
                            <a:latin typeface="Cambria Math" panose="02040503050406030204" pitchFamily="18" charset="0"/>
                          </a:rPr>
                          <m:t>O</m:t>
                        </m:r>
                      </m:e>
                      <m:sub>
                        <m:r>
                          <a:rPr lang="en-US" sz="1500" kern="0">
                            <a:latin typeface="Cambria Math" panose="02040503050406030204" pitchFamily="18" charset="0"/>
                          </a:rPr>
                          <m:t>2</m:t>
                        </m:r>
                      </m:sub>
                    </m:sSub>
                    <m:d>
                      <m:dPr>
                        <m:ctrlPr>
                          <a:rPr lang="en-US" sz="1500" i="1" kern="0">
                            <a:latin typeface="Cambria Math" charset="0"/>
                          </a:rPr>
                        </m:ctrlPr>
                      </m:dPr>
                      <m:e>
                        <m:r>
                          <m:rPr>
                            <m:sty m:val="p"/>
                          </m:rPr>
                          <a:rPr lang="en-US" sz="1500" kern="0">
                            <a:latin typeface="Cambria Math" panose="02040503050406030204" pitchFamily="18" charset="0"/>
                          </a:rPr>
                          <m:t>g</m:t>
                        </m:r>
                      </m:e>
                    </m:d>
                    <m:r>
                      <a:rPr lang="en-US" sz="1500" kern="0">
                        <a:latin typeface="Cambria Math" panose="02040503050406030204" pitchFamily="18" charset="0"/>
                      </a:rPr>
                      <m:t>+4</m:t>
                    </m:r>
                    <m:sSup>
                      <m:sSupPr>
                        <m:ctrlPr>
                          <a:rPr lang="en-US" sz="1500" i="1" kern="0">
                            <a:latin typeface="Cambria Math" charset="0"/>
                          </a:rPr>
                        </m:ctrlPr>
                      </m:sSupPr>
                      <m:e>
                        <m:r>
                          <m:rPr>
                            <m:sty m:val="p"/>
                          </m:rPr>
                          <a:rPr lang="en-US" sz="1500" kern="0">
                            <a:latin typeface="Cambria Math" panose="02040503050406030204" pitchFamily="18" charset="0"/>
                          </a:rPr>
                          <m:t>H</m:t>
                        </m:r>
                      </m:e>
                      <m:sup>
                        <m:r>
                          <a:rPr lang="en-US" sz="1500" kern="0">
                            <a:latin typeface="Cambria Math" panose="02040503050406030204" pitchFamily="18" charset="0"/>
                          </a:rPr>
                          <m:t>+</m:t>
                        </m:r>
                      </m:sup>
                    </m:sSup>
                    <m:r>
                      <a:rPr lang="en-US" sz="1500" kern="0">
                        <a:latin typeface="Cambria Math" panose="02040503050406030204" pitchFamily="18" charset="0"/>
                      </a:rPr>
                      <m:t>+4</m:t>
                    </m:r>
                    <m:sSup>
                      <m:sSupPr>
                        <m:ctrlPr>
                          <a:rPr lang="en-US" sz="1500" i="1" kern="0">
                            <a:latin typeface="Cambria Math" charset="0"/>
                          </a:rPr>
                        </m:ctrlPr>
                      </m:sSupPr>
                      <m:e>
                        <m:r>
                          <m:rPr>
                            <m:sty m:val="p"/>
                          </m:rPr>
                          <a:rPr lang="en-US" sz="1500" kern="0">
                            <a:latin typeface="Cambria Math" panose="02040503050406030204" pitchFamily="18" charset="0"/>
                          </a:rPr>
                          <m:t>e</m:t>
                        </m:r>
                      </m:e>
                      <m:sup>
                        <m:r>
                          <a:rPr lang="en-US" sz="1500" kern="0">
                            <a:latin typeface="Cambria Math" panose="02040503050406030204" pitchFamily="18" charset="0"/>
                          </a:rPr>
                          <m:t>−</m:t>
                        </m:r>
                      </m:sup>
                    </m:sSup>
                    <m:r>
                      <a:rPr lang="en-US" sz="1500" i="1" kern="0" smtClean="0">
                        <a:latin typeface="Cambria Math" panose="02040503050406030204" pitchFamily="18" charset="0"/>
                      </a:rPr>
                      <m:t> </m:t>
                    </m:r>
                  </m:oMath>
                </a14:m>
                <a:r>
                  <a:rPr lang="en-US" sz="1500" kern="0" dirty="0"/>
                  <a:t>(</a:t>
                </a:r>
                <a14:m>
                  <m:oMath xmlns:m="http://schemas.openxmlformats.org/officeDocument/2006/math">
                    <m:r>
                      <m:rPr>
                        <m:sty m:val="p"/>
                      </m:rPr>
                      <a:rPr lang="en-US" sz="1500" kern="0" dirty="0" smtClean="0">
                        <a:latin typeface="Cambria Math" charset="0"/>
                      </a:rPr>
                      <m:t>Δ</m:t>
                    </m:r>
                    <m:sSub>
                      <m:sSubPr>
                        <m:ctrlPr>
                          <a:rPr lang="en-US" sz="1500" i="1" kern="0" dirty="0" smtClean="0">
                            <a:latin typeface="Cambria Math" charset="0"/>
                          </a:rPr>
                        </m:ctrlPr>
                      </m:sSubPr>
                      <m:e>
                        <m:r>
                          <m:rPr>
                            <m:sty m:val="p"/>
                          </m:rPr>
                          <a:rPr lang="en-US" sz="1500" kern="0" dirty="0" smtClean="0">
                            <a:latin typeface="Cambria Math" charset="0"/>
                          </a:rPr>
                          <m:t>G</m:t>
                        </m:r>
                      </m:e>
                      <m:sub>
                        <m:r>
                          <m:rPr>
                            <m:sty m:val="p"/>
                          </m:rPr>
                          <a:rPr lang="en-US" sz="1500" kern="0" dirty="0" smtClean="0">
                            <a:latin typeface="Cambria Math" charset="0"/>
                          </a:rPr>
                          <m:t>rxn</m:t>
                        </m:r>
                      </m:sub>
                    </m:sSub>
                    <m:r>
                      <a:rPr lang="en-US" sz="1500" kern="0" dirty="0" smtClean="0">
                        <a:latin typeface="Cambria Math" charset="0"/>
                      </a:rPr>
                      <m:t>=4.92 </m:t>
                    </m:r>
                    <m:r>
                      <m:rPr>
                        <m:sty m:val="p"/>
                      </m:rPr>
                      <a:rPr lang="en-US" sz="1500" kern="0" dirty="0" smtClean="0">
                        <a:latin typeface="Cambria Math" charset="0"/>
                      </a:rPr>
                      <m:t>eV</m:t>
                    </m:r>
                  </m:oMath>
                </a14:m>
                <a:r>
                  <a:rPr lang="en-US" sz="1500" kern="0" dirty="0"/>
                  <a:t>)</a:t>
                </a:r>
              </a:p>
              <a:p>
                <a:endParaRPr lang="en-US" sz="1500" kern="0" dirty="0" smtClean="0"/>
              </a:p>
              <a:p>
                <a:endParaRPr lang="en-US" sz="1500" kern="0" dirty="0"/>
              </a:p>
            </p:txBody>
          </p:sp>
        </mc:Choice>
        <mc:Fallback xmlns="">
          <p:sp>
            <p:nvSpPr>
              <p:cNvPr id="5" name="Content Placeholder 2"/>
              <p:cNvSpPr txBox="1">
                <a:spLocks noRot="1" noChangeAspect="1" noMove="1" noResize="1" noEditPoints="1" noAdjustHandles="1" noChangeArrowheads="1" noChangeShapeType="1" noTextEdit="1"/>
              </p:cNvSpPr>
              <p:nvPr/>
            </p:nvSpPr>
            <p:spPr>
              <a:xfrm>
                <a:off x="1042987" y="1147755"/>
                <a:ext cx="5791200" cy="486157"/>
              </a:xfrm>
              <a:prstGeom prst="rect">
                <a:avLst/>
              </a:prstGeom>
              <a:blipFill rotWithShape="0">
                <a:blip r:embed="rId3"/>
                <a:stretch>
                  <a:fillRect t="-50588" b="-35294"/>
                </a:stretch>
              </a:blipFill>
              <a:ln w="28575">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1042987" y="1639814"/>
                <a:ext cx="5391150" cy="2169825"/>
              </a:xfrm>
              <a:prstGeom prst="rect">
                <a:avLst/>
              </a:prstGeom>
            </p:spPr>
            <p:txBody>
              <a:bodyPr wrap="square">
                <a:spAutoFit/>
              </a:bodyPr>
              <a:lstStyle/>
              <a:p>
                <a:r>
                  <a:rPr lang="en-US" sz="1500" kern="0" dirty="0"/>
                  <a:t>Associative mechanism</a:t>
                </a:r>
              </a:p>
              <a:p>
                <a:endParaRPr lang="en-US" sz="1500" kern="0" baseline="30000" dirty="0"/>
              </a:p>
              <a:p>
                <a:pPr marL="0" indent="0"/>
                <a:r>
                  <a:rPr lang="en-US" sz="1500" kern="0" dirty="0">
                    <a:latin typeface="Cambria Math" panose="02040503050406030204" pitchFamily="18" charset="0"/>
                  </a:rPr>
                  <a:t>H</a:t>
                </a:r>
                <a:r>
                  <a:rPr lang="en-US" sz="1500" kern="0" baseline="-25000" dirty="0">
                    <a:latin typeface="Cambria Math" panose="02040503050406030204" pitchFamily="18" charset="0"/>
                  </a:rPr>
                  <a:t>2</a:t>
                </a:r>
                <a:r>
                  <a:rPr lang="en-US" sz="1500" kern="0" dirty="0">
                    <a:latin typeface="Cambria Math" panose="02040503050406030204" pitchFamily="18" charset="0"/>
                  </a:rPr>
                  <a:t>O (l) + * </a:t>
                </a:r>
                <a:r>
                  <a:rPr lang="en-US" sz="1500" kern="0" dirty="0">
                    <a:latin typeface="Cambria Math" panose="02040503050406030204" pitchFamily="18" charset="0"/>
                    <a:sym typeface="Wingdings"/>
                  </a:rPr>
                  <a:t> </a:t>
                </a:r>
                <a:r>
                  <a:rPr lang="en-US" sz="1500" kern="0" dirty="0">
                    <a:solidFill>
                      <a:schemeClr val="accent1"/>
                    </a:solidFill>
                    <a:latin typeface="Cambria Math" panose="02040503050406030204" pitchFamily="18" charset="0"/>
                    <a:sym typeface="Wingdings"/>
                  </a:rPr>
                  <a:t>OH*</a:t>
                </a:r>
                <a:r>
                  <a:rPr lang="en-US" sz="1500" kern="0" dirty="0">
                    <a:latin typeface="Cambria Math" panose="02040503050406030204" pitchFamily="18" charset="0"/>
                    <a:sym typeface="Wingdings"/>
                  </a:rPr>
                  <a:t> + H</a:t>
                </a:r>
                <a:r>
                  <a:rPr lang="en-US" sz="1500" kern="0" baseline="30000" dirty="0">
                    <a:latin typeface="Cambria Math" panose="02040503050406030204" pitchFamily="18" charset="0"/>
                    <a:sym typeface="Wingdings"/>
                  </a:rPr>
                  <a:t>+</a:t>
                </a:r>
                <a:r>
                  <a:rPr lang="en-US" sz="1500" kern="0" dirty="0">
                    <a:latin typeface="Cambria Math" panose="02040503050406030204" pitchFamily="18" charset="0"/>
                    <a:sym typeface="Wingdings"/>
                  </a:rPr>
                  <a:t> + e</a:t>
                </a:r>
                <a:r>
                  <a:rPr lang="en-US" sz="1500" kern="0" baseline="30000" dirty="0">
                    <a:latin typeface="Cambria Math" panose="02040503050406030204" pitchFamily="18" charset="0"/>
                    <a:sym typeface="Wingdings"/>
                  </a:rPr>
                  <a:t>-            </a:t>
                </a:r>
                <a:r>
                  <a:rPr lang="en-US" sz="1500" kern="0" dirty="0">
                    <a:latin typeface="Cambria Math" panose="02040503050406030204" pitchFamily="18" charset="0"/>
                    <a:sym typeface="Wingdings"/>
                  </a:rPr>
                  <a:t>(</a:t>
                </a:r>
                <a14:m>
                  <m:oMath xmlns:m="http://schemas.openxmlformats.org/officeDocument/2006/math">
                    <m:r>
                      <m:rPr>
                        <m:sty m:val="p"/>
                      </m:rPr>
                      <a:rPr lang="en-US" sz="1500" kern="0">
                        <a:latin typeface="Cambria Math" charset="0"/>
                        <a:sym typeface="Wingdings"/>
                      </a:rPr>
                      <m:t>Δ</m:t>
                    </m:r>
                    <m:sSub>
                      <m:sSubPr>
                        <m:ctrlPr>
                          <a:rPr lang="en-US" sz="1500" i="1" kern="0">
                            <a:latin typeface="Cambria Math" charset="0"/>
                            <a:sym typeface="Wingdings"/>
                          </a:rPr>
                        </m:ctrlPr>
                      </m:sSubPr>
                      <m:e>
                        <m:r>
                          <a:rPr lang="en-US" sz="1500" i="1" kern="0">
                            <a:latin typeface="Cambria Math" charset="0"/>
                            <a:sym typeface="Wingdings"/>
                          </a:rPr>
                          <m:t>𝐺</m:t>
                        </m:r>
                      </m:e>
                      <m:sub>
                        <m:r>
                          <a:rPr lang="en-US" sz="1500" i="1" kern="0">
                            <a:latin typeface="Cambria Math" charset="0"/>
                            <a:sym typeface="Wingdings"/>
                          </a:rPr>
                          <m:t>1</m:t>
                        </m:r>
                      </m:sub>
                    </m:sSub>
                    <m:r>
                      <a:rPr lang="en-US" sz="1500" i="1" kern="0">
                        <a:latin typeface="Cambria Math" charset="0"/>
                        <a:sym typeface="Wingdings"/>
                      </a:rPr>
                      <m:t>)</m:t>
                    </m:r>
                  </m:oMath>
                </a14:m>
                <a:endParaRPr lang="en-US" sz="1500" kern="0" baseline="30000" dirty="0">
                  <a:latin typeface="Cambria Math" panose="02040503050406030204" pitchFamily="18" charset="0"/>
                  <a:sym typeface="Wingdings"/>
                </a:endParaRPr>
              </a:p>
              <a:p>
                <a:pPr marL="0" indent="0"/>
                <a:endParaRPr lang="en-US" sz="1500" kern="0" baseline="30000" dirty="0">
                  <a:latin typeface="Cambria Math" panose="02040503050406030204" pitchFamily="18" charset="0"/>
                  <a:sym typeface="Wingdings"/>
                </a:endParaRPr>
              </a:p>
              <a:p>
                <a:pPr marL="0" indent="0"/>
                <a:r>
                  <a:rPr lang="en-US" sz="1500" kern="0" dirty="0">
                    <a:latin typeface="Cambria Math" panose="02040503050406030204" pitchFamily="18" charset="0"/>
                    <a:sym typeface="Wingdings"/>
                  </a:rPr>
                  <a:t>OH*  </a:t>
                </a:r>
                <a:r>
                  <a:rPr lang="en-US" sz="1500" kern="0" dirty="0">
                    <a:solidFill>
                      <a:schemeClr val="accent1"/>
                    </a:solidFill>
                    <a:latin typeface="Cambria Math" panose="02040503050406030204" pitchFamily="18" charset="0"/>
                    <a:sym typeface="Wingdings"/>
                  </a:rPr>
                  <a:t>O*</a:t>
                </a:r>
                <a:r>
                  <a:rPr lang="en-US" sz="1500" kern="0" dirty="0">
                    <a:latin typeface="Cambria Math" panose="02040503050406030204" pitchFamily="18" charset="0"/>
                    <a:sym typeface="Wingdings"/>
                  </a:rPr>
                  <a:t> + H</a:t>
                </a:r>
                <a:r>
                  <a:rPr lang="en-US" sz="1500" kern="0" baseline="30000" dirty="0">
                    <a:latin typeface="Cambria Math" panose="02040503050406030204" pitchFamily="18" charset="0"/>
                    <a:sym typeface="Wingdings"/>
                  </a:rPr>
                  <a:t>+</a:t>
                </a:r>
                <a:r>
                  <a:rPr lang="en-US" sz="1500" kern="0" dirty="0">
                    <a:latin typeface="Cambria Math" panose="02040503050406030204" pitchFamily="18" charset="0"/>
                    <a:sym typeface="Wingdings"/>
                  </a:rPr>
                  <a:t> + e</a:t>
                </a:r>
                <a:r>
                  <a:rPr lang="en-US" sz="1500" kern="0" baseline="30000" dirty="0">
                    <a:latin typeface="Cambria Math" panose="02040503050406030204" pitchFamily="18" charset="0"/>
                    <a:sym typeface="Wingdings"/>
                  </a:rPr>
                  <a:t>-                   </a:t>
                </a:r>
                <a:r>
                  <a:rPr lang="en-US" sz="1500" kern="0" dirty="0">
                    <a:latin typeface="Cambria Math" panose="02040503050406030204" pitchFamily="18" charset="0"/>
                    <a:sym typeface="Wingdings"/>
                  </a:rPr>
                  <a:t>            (</a:t>
                </a:r>
                <a14:m>
                  <m:oMath xmlns:m="http://schemas.openxmlformats.org/officeDocument/2006/math">
                    <m:r>
                      <m:rPr>
                        <m:sty m:val="p"/>
                      </m:rPr>
                      <a:rPr lang="en-US" sz="1500" kern="0">
                        <a:latin typeface="Cambria Math" charset="0"/>
                        <a:sym typeface="Wingdings"/>
                      </a:rPr>
                      <m:t>Δ</m:t>
                    </m:r>
                    <m:sSub>
                      <m:sSubPr>
                        <m:ctrlPr>
                          <a:rPr lang="en-US" sz="1500" i="1" kern="0">
                            <a:latin typeface="Cambria Math" charset="0"/>
                            <a:sym typeface="Wingdings"/>
                          </a:rPr>
                        </m:ctrlPr>
                      </m:sSubPr>
                      <m:e>
                        <m:r>
                          <a:rPr lang="en-US" sz="1500" i="1" kern="0">
                            <a:latin typeface="Cambria Math" charset="0"/>
                            <a:sym typeface="Wingdings"/>
                          </a:rPr>
                          <m:t>𝐺</m:t>
                        </m:r>
                      </m:e>
                      <m:sub>
                        <m:r>
                          <a:rPr lang="en-US" sz="1500" i="1" kern="0">
                            <a:latin typeface="Cambria Math" charset="0"/>
                            <a:sym typeface="Wingdings"/>
                          </a:rPr>
                          <m:t>2</m:t>
                        </m:r>
                      </m:sub>
                    </m:sSub>
                    <m:r>
                      <a:rPr lang="en-US" sz="1500" i="1" kern="0">
                        <a:latin typeface="Cambria Math" charset="0"/>
                        <a:sym typeface="Wingdings"/>
                      </a:rPr>
                      <m:t>)</m:t>
                    </m:r>
                  </m:oMath>
                </a14:m>
                <a:endParaRPr lang="en-US" sz="1500" kern="0" dirty="0">
                  <a:latin typeface="Cambria Math" panose="02040503050406030204" pitchFamily="18" charset="0"/>
                  <a:sym typeface="Wingdings"/>
                </a:endParaRPr>
              </a:p>
              <a:p>
                <a:pPr marL="0" indent="0"/>
                <a:endParaRPr lang="en-US" sz="1500" kern="0" baseline="30000" dirty="0">
                  <a:latin typeface="Cambria Math" panose="02040503050406030204" pitchFamily="18" charset="0"/>
                  <a:sym typeface="Wingdings"/>
                </a:endParaRPr>
              </a:p>
              <a:p>
                <a:pPr marL="0" indent="0"/>
                <a:r>
                  <a:rPr lang="en-US" sz="1500" kern="0" dirty="0">
                    <a:latin typeface="Cambria Math" panose="02040503050406030204" pitchFamily="18" charset="0"/>
                    <a:sym typeface="Wingdings"/>
                  </a:rPr>
                  <a:t>O* + H</a:t>
                </a:r>
                <a:r>
                  <a:rPr lang="en-US" sz="1500" kern="0" baseline="-25000" dirty="0">
                    <a:latin typeface="Cambria Math" panose="02040503050406030204" pitchFamily="18" charset="0"/>
                    <a:sym typeface="Wingdings"/>
                  </a:rPr>
                  <a:t>2</a:t>
                </a:r>
                <a:r>
                  <a:rPr lang="en-US" sz="1500" kern="0" dirty="0">
                    <a:latin typeface="Cambria Math" panose="02040503050406030204" pitchFamily="18" charset="0"/>
                    <a:sym typeface="Wingdings"/>
                  </a:rPr>
                  <a:t>O (l)  </a:t>
                </a:r>
                <a:r>
                  <a:rPr lang="en-US" sz="1500" kern="0" dirty="0">
                    <a:solidFill>
                      <a:schemeClr val="accent1"/>
                    </a:solidFill>
                    <a:latin typeface="Cambria Math" panose="02040503050406030204" pitchFamily="18" charset="0"/>
                    <a:sym typeface="Wingdings"/>
                  </a:rPr>
                  <a:t>OOH*</a:t>
                </a:r>
                <a:r>
                  <a:rPr lang="en-US" sz="1500" kern="0" dirty="0">
                    <a:latin typeface="Cambria Math" panose="02040503050406030204" pitchFamily="18" charset="0"/>
                    <a:sym typeface="Wingdings"/>
                  </a:rPr>
                  <a:t> + H</a:t>
                </a:r>
                <a:r>
                  <a:rPr lang="en-US" sz="1500" kern="0" baseline="30000" dirty="0">
                    <a:latin typeface="Cambria Math" panose="02040503050406030204" pitchFamily="18" charset="0"/>
                    <a:sym typeface="Wingdings"/>
                  </a:rPr>
                  <a:t>+</a:t>
                </a:r>
                <a:r>
                  <a:rPr lang="en-US" sz="1500" kern="0" dirty="0">
                    <a:latin typeface="Cambria Math" panose="02040503050406030204" pitchFamily="18" charset="0"/>
                    <a:sym typeface="Wingdings"/>
                  </a:rPr>
                  <a:t> + e</a:t>
                </a:r>
                <a:r>
                  <a:rPr lang="en-US" sz="1500" kern="0" baseline="30000" dirty="0">
                    <a:latin typeface="Cambria Math" panose="02040503050406030204" pitchFamily="18" charset="0"/>
                    <a:sym typeface="Wingdings"/>
                  </a:rPr>
                  <a:t>-    </a:t>
                </a:r>
                <a:r>
                  <a:rPr lang="en-US" sz="1500" kern="0" dirty="0">
                    <a:latin typeface="Cambria Math" panose="02040503050406030204" pitchFamily="18" charset="0"/>
                    <a:sym typeface="Wingdings"/>
                  </a:rPr>
                  <a:t>(</a:t>
                </a:r>
                <a14:m>
                  <m:oMath xmlns:m="http://schemas.openxmlformats.org/officeDocument/2006/math">
                    <m:r>
                      <m:rPr>
                        <m:sty m:val="p"/>
                      </m:rPr>
                      <a:rPr lang="en-US" sz="1500" kern="0">
                        <a:latin typeface="Cambria Math" charset="0"/>
                        <a:sym typeface="Wingdings"/>
                      </a:rPr>
                      <m:t>Δ</m:t>
                    </m:r>
                    <m:sSub>
                      <m:sSubPr>
                        <m:ctrlPr>
                          <a:rPr lang="en-US" sz="1500" i="1" kern="0">
                            <a:latin typeface="Cambria Math" charset="0"/>
                            <a:sym typeface="Wingdings"/>
                          </a:rPr>
                        </m:ctrlPr>
                      </m:sSubPr>
                      <m:e>
                        <m:r>
                          <a:rPr lang="en-US" sz="1500" i="1" kern="0">
                            <a:latin typeface="Cambria Math" charset="0"/>
                            <a:sym typeface="Wingdings"/>
                          </a:rPr>
                          <m:t>𝐺</m:t>
                        </m:r>
                      </m:e>
                      <m:sub>
                        <m:r>
                          <a:rPr lang="en-US" sz="1500" i="1" kern="0">
                            <a:latin typeface="Cambria Math" charset="0"/>
                            <a:sym typeface="Wingdings"/>
                          </a:rPr>
                          <m:t>3</m:t>
                        </m:r>
                      </m:sub>
                    </m:sSub>
                    <m:r>
                      <a:rPr lang="en-US" sz="1500" i="1" kern="0">
                        <a:latin typeface="Cambria Math" charset="0"/>
                        <a:sym typeface="Wingdings"/>
                      </a:rPr>
                      <m:t>)</m:t>
                    </m:r>
                  </m:oMath>
                </a14:m>
                <a:endParaRPr lang="en-US" sz="1500" kern="0" dirty="0">
                  <a:latin typeface="Cambria Math" panose="02040503050406030204" pitchFamily="18" charset="0"/>
                  <a:sym typeface="Wingdings"/>
                </a:endParaRPr>
              </a:p>
              <a:p>
                <a:pPr marL="0" indent="0"/>
                <a:endParaRPr lang="en-US" sz="1500" kern="0" dirty="0">
                  <a:latin typeface="Cambria Math" panose="02040503050406030204" pitchFamily="18" charset="0"/>
                  <a:sym typeface="Wingdings"/>
                </a:endParaRPr>
              </a:p>
              <a:p>
                <a:pPr marL="0" indent="0"/>
                <a:r>
                  <a:rPr lang="en-US" sz="1500" kern="0" dirty="0">
                    <a:latin typeface="Cambria Math" panose="02040503050406030204" pitchFamily="18" charset="0"/>
                    <a:sym typeface="Wingdings"/>
                  </a:rPr>
                  <a:t>OOH*  * + O</a:t>
                </a:r>
                <a:r>
                  <a:rPr lang="en-US" sz="1500" kern="0" baseline="-25000" dirty="0">
                    <a:latin typeface="Cambria Math" panose="02040503050406030204" pitchFamily="18" charset="0"/>
                    <a:sym typeface="Wingdings"/>
                  </a:rPr>
                  <a:t>2</a:t>
                </a:r>
                <a:r>
                  <a:rPr lang="en-US" sz="1500" kern="0" dirty="0">
                    <a:latin typeface="Cambria Math" panose="02040503050406030204" pitchFamily="18" charset="0"/>
                    <a:sym typeface="Wingdings"/>
                  </a:rPr>
                  <a:t> (g) + H</a:t>
                </a:r>
                <a:r>
                  <a:rPr lang="en-US" sz="1500" kern="0" baseline="30000" dirty="0">
                    <a:latin typeface="Cambria Math" panose="02040503050406030204" pitchFamily="18" charset="0"/>
                    <a:sym typeface="Wingdings"/>
                  </a:rPr>
                  <a:t>+</a:t>
                </a:r>
                <a:r>
                  <a:rPr lang="en-US" sz="1500" kern="0" dirty="0">
                    <a:latin typeface="Cambria Math" panose="02040503050406030204" pitchFamily="18" charset="0"/>
                    <a:sym typeface="Wingdings"/>
                  </a:rPr>
                  <a:t> + e</a:t>
                </a:r>
                <a:r>
                  <a:rPr lang="en-US" sz="1500" kern="0" baseline="30000" dirty="0">
                    <a:latin typeface="Cambria Math" panose="02040503050406030204" pitchFamily="18" charset="0"/>
                    <a:sym typeface="Wingdings"/>
                  </a:rPr>
                  <a:t>-            </a:t>
                </a:r>
                <a:r>
                  <a:rPr lang="en-US" sz="1500" kern="0" dirty="0">
                    <a:latin typeface="Cambria Math" panose="02040503050406030204" pitchFamily="18" charset="0"/>
                    <a:sym typeface="Wingdings"/>
                  </a:rPr>
                  <a:t>(</a:t>
                </a:r>
                <a14:m>
                  <m:oMath xmlns:m="http://schemas.openxmlformats.org/officeDocument/2006/math">
                    <m:r>
                      <m:rPr>
                        <m:sty m:val="p"/>
                      </m:rPr>
                      <a:rPr lang="en-US" sz="1500" kern="0">
                        <a:latin typeface="Cambria Math" charset="0"/>
                        <a:sym typeface="Wingdings"/>
                      </a:rPr>
                      <m:t>Δ</m:t>
                    </m:r>
                    <m:sSub>
                      <m:sSubPr>
                        <m:ctrlPr>
                          <a:rPr lang="en-US" sz="1500" i="1" kern="0">
                            <a:latin typeface="Cambria Math" charset="0"/>
                            <a:sym typeface="Wingdings"/>
                          </a:rPr>
                        </m:ctrlPr>
                      </m:sSubPr>
                      <m:e>
                        <m:r>
                          <a:rPr lang="en-US" sz="1500" i="1" kern="0">
                            <a:latin typeface="Cambria Math" charset="0"/>
                            <a:sym typeface="Wingdings"/>
                          </a:rPr>
                          <m:t>𝐺</m:t>
                        </m:r>
                      </m:e>
                      <m:sub>
                        <m:r>
                          <a:rPr lang="en-US" sz="1500" i="1" kern="0">
                            <a:latin typeface="Cambria Math" charset="0"/>
                            <a:sym typeface="Wingdings"/>
                          </a:rPr>
                          <m:t>4</m:t>
                        </m:r>
                      </m:sub>
                    </m:sSub>
                    <m:r>
                      <a:rPr lang="en-US" sz="1500" i="1" kern="0">
                        <a:latin typeface="Cambria Math" charset="0"/>
                        <a:sym typeface="Wingdings"/>
                      </a:rPr>
                      <m:t>)</m:t>
                    </m:r>
                  </m:oMath>
                </a14:m>
                <a:endParaRPr lang="en-US" sz="1500" kern="0" dirty="0"/>
              </a:p>
              <a:p>
                <a:endParaRPr lang="en-US" sz="1500" kern="0" dirty="0"/>
              </a:p>
            </p:txBody>
          </p:sp>
        </mc:Choice>
        <mc:Fallback xmlns="">
          <p:sp>
            <p:nvSpPr>
              <p:cNvPr id="2" name="Rectangle 1"/>
              <p:cNvSpPr>
                <a:spLocks noRot="1" noChangeAspect="1" noMove="1" noResize="1" noEditPoints="1" noAdjustHandles="1" noChangeArrowheads="1" noChangeShapeType="1" noTextEdit="1"/>
              </p:cNvSpPr>
              <p:nvPr/>
            </p:nvSpPr>
            <p:spPr>
              <a:xfrm>
                <a:off x="1042987" y="1639814"/>
                <a:ext cx="5391150" cy="2169825"/>
              </a:xfrm>
              <a:prstGeom prst="rect">
                <a:avLst/>
              </a:prstGeom>
              <a:blipFill rotWithShape="0">
                <a:blip r:embed="rId4"/>
                <a:stretch>
                  <a:fillRect l="-452" t="-562"/>
                </a:stretch>
              </a:blipFill>
            </p:spPr>
            <p:txBody>
              <a:bodyPr/>
              <a:lstStyle/>
              <a:p>
                <a:r>
                  <a:rPr lang="en-US">
                    <a:noFill/>
                  </a:rPr>
                  <a:t> </a:t>
                </a:r>
              </a:p>
            </p:txBody>
          </p:sp>
        </mc:Fallback>
      </mc:AlternateContent>
      <p:sp>
        <p:nvSpPr>
          <p:cNvPr id="3" name="Slide Number Placeholder 2"/>
          <p:cNvSpPr>
            <a:spLocks noGrp="1"/>
          </p:cNvSpPr>
          <p:nvPr>
            <p:ph type="sldNum" sz="quarter" idx="4"/>
          </p:nvPr>
        </p:nvSpPr>
        <p:spPr/>
        <p:txBody>
          <a:bodyPr/>
          <a:lstStyle/>
          <a:p>
            <a:fld id="{E7677F4A-BF5B-D440-8C8F-1F4BD888B209}" type="slidenum">
              <a:rPr lang="en-US" smtClean="0"/>
              <a:pPr/>
              <a:t>3</a:t>
            </a:fld>
            <a:endParaRPr lang="en-US" dirty="0"/>
          </a:p>
        </p:txBody>
      </p:sp>
      <p:sp>
        <p:nvSpPr>
          <p:cNvPr id="7" name="TextBox 6"/>
          <p:cNvSpPr txBox="1"/>
          <p:nvPr/>
        </p:nvSpPr>
        <p:spPr>
          <a:xfrm>
            <a:off x="457200" y="4916817"/>
            <a:ext cx="3352800" cy="261610"/>
          </a:xfrm>
          <a:prstGeom prst="rect">
            <a:avLst/>
          </a:prstGeom>
          <a:noFill/>
        </p:spPr>
        <p:txBody>
          <a:bodyPr wrap="square" rtlCol="0">
            <a:spAutoFit/>
          </a:bodyPr>
          <a:lstStyle/>
          <a:p>
            <a:r>
              <a:rPr lang="en-US" sz="1100" dirty="0"/>
              <a:t>Man I.C. et. al. </a:t>
            </a:r>
            <a:r>
              <a:rPr lang="pt-BR" sz="1100" i="1" dirty="0" smtClean="0"/>
              <a:t>ChemCatChem,</a:t>
            </a:r>
            <a:r>
              <a:rPr lang="pt-BR" sz="1100" dirty="0" smtClean="0"/>
              <a:t> </a:t>
            </a:r>
            <a:r>
              <a:rPr lang="pt-BR" sz="1100" b="1" dirty="0"/>
              <a:t>2011</a:t>
            </a:r>
            <a:r>
              <a:rPr lang="pt-BR" sz="1100" dirty="0"/>
              <a:t>, 3, 1159 – 1165</a:t>
            </a:r>
            <a:endParaRPr lang="en-US" sz="1100" dirty="0"/>
          </a:p>
        </p:txBody>
      </p:sp>
      <mc:AlternateContent xmlns:mc="http://schemas.openxmlformats.org/markup-compatibility/2006">
        <mc:Choice xmlns:a14="http://schemas.microsoft.com/office/drawing/2010/main" Requires="a14">
          <p:sp>
            <p:nvSpPr>
              <p:cNvPr id="12" name="Rectangle 11"/>
              <p:cNvSpPr/>
              <p:nvPr/>
            </p:nvSpPr>
            <p:spPr>
              <a:xfrm>
                <a:off x="1042987" y="3825964"/>
                <a:ext cx="5357503" cy="53726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1500">
                          <a:latin typeface="Cambria Math" panose="02040503050406030204" pitchFamily="18" charset="0"/>
                        </a:rPr>
                        <m:t>E</m:t>
                      </m:r>
                      <m:d>
                        <m:dPr>
                          <m:ctrlPr>
                            <a:rPr lang="en-US" sz="1500" i="1">
                              <a:latin typeface="Cambria Math" charset="0"/>
                            </a:rPr>
                          </m:ctrlPr>
                        </m:dPr>
                        <m:e>
                          <m:sSup>
                            <m:sSupPr>
                              <m:ctrlPr>
                                <a:rPr lang="en-US" sz="1500" i="1">
                                  <a:latin typeface="Cambria Math" charset="0"/>
                                </a:rPr>
                              </m:ctrlPr>
                            </m:sSupPr>
                            <m:e>
                              <m:r>
                                <m:rPr>
                                  <m:sty m:val="p"/>
                                </m:rPr>
                                <a:rPr lang="en-US" sz="1500">
                                  <a:latin typeface="Cambria Math" panose="02040503050406030204" pitchFamily="18" charset="0"/>
                                </a:rPr>
                                <m:t>H</m:t>
                              </m:r>
                            </m:e>
                            <m:sup>
                              <m:r>
                                <a:rPr lang="en-US" sz="1500">
                                  <a:latin typeface="Cambria Math" panose="02040503050406030204" pitchFamily="18" charset="0"/>
                                </a:rPr>
                                <m:t>+</m:t>
                              </m:r>
                            </m:sup>
                          </m:sSup>
                        </m:e>
                      </m:d>
                      <m:r>
                        <a:rPr lang="en-US" sz="1500">
                          <a:latin typeface="Cambria Math" panose="02040503050406030204" pitchFamily="18" charset="0"/>
                        </a:rPr>
                        <m:t>+</m:t>
                      </m:r>
                      <m:r>
                        <m:rPr>
                          <m:sty m:val="p"/>
                        </m:rPr>
                        <a:rPr lang="en-US" sz="1500">
                          <a:latin typeface="Cambria Math" panose="02040503050406030204" pitchFamily="18" charset="0"/>
                        </a:rPr>
                        <m:t>E</m:t>
                      </m:r>
                      <m:d>
                        <m:dPr>
                          <m:ctrlPr>
                            <a:rPr lang="en-US" sz="1500" i="1">
                              <a:latin typeface="Cambria Math" charset="0"/>
                            </a:rPr>
                          </m:ctrlPr>
                        </m:dPr>
                        <m:e>
                          <m:sSup>
                            <m:sSupPr>
                              <m:ctrlPr>
                                <a:rPr lang="en-US" sz="1500" i="1">
                                  <a:latin typeface="Cambria Math" charset="0"/>
                                </a:rPr>
                              </m:ctrlPr>
                            </m:sSupPr>
                            <m:e>
                              <m:r>
                                <m:rPr>
                                  <m:sty m:val="p"/>
                                </m:rPr>
                                <a:rPr lang="en-US" sz="1500">
                                  <a:latin typeface="Cambria Math" panose="02040503050406030204" pitchFamily="18" charset="0"/>
                                </a:rPr>
                                <m:t>e</m:t>
                              </m:r>
                            </m:e>
                            <m:sup>
                              <m:r>
                                <a:rPr lang="en-US" sz="1500">
                                  <a:latin typeface="Cambria Math" panose="02040503050406030204" pitchFamily="18" charset="0"/>
                                </a:rPr>
                                <m:t>−</m:t>
                              </m:r>
                            </m:sup>
                          </m:sSup>
                        </m:e>
                      </m:d>
                      <m:r>
                        <a:rPr lang="en-US" sz="1500">
                          <a:latin typeface="Cambria Math" panose="02040503050406030204" pitchFamily="18" charset="0"/>
                        </a:rPr>
                        <m:t>=</m:t>
                      </m:r>
                      <m:d>
                        <m:dPr>
                          <m:begChr m:val="{"/>
                          <m:endChr m:val="}"/>
                          <m:ctrlPr>
                            <a:rPr lang="en-US" sz="1500" i="1">
                              <a:latin typeface="Cambria Math" charset="0"/>
                            </a:rPr>
                          </m:ctrlPr>
                        </m:dPr>
                        <m:e>
                          <m:r>
                            <a:rPr lang="en-US" sz="1500">
                              <a:latin typeface="Cambria Math" panose="02040503050406030204" pitchFamily="18" charset="0"/>
                            </a:rPr>
                            <m:t>−</m:t>
                          </m:r>
                          <m:f>
                            <m:fPr>
                              <m:ctrlPr>
                                <a:rPr lang="en-US" sz="1500" i="1">
                                  <a:latin typeface="Cambria Math" charset="0"/>
                                </a:rPr>
                              </m:ctrlPr>
                            </m:fPr>
                            <m:num>
                              <m:r>
                                <m:rPr>
                                  <m:sty m:val="p"/>
                                </m:rPr>
                                <a:rPr lang="en-US" sz="1500">
                                  <a:latin typeface="Cambria Math" panose="02040503050406030204" pitchFamily="18" charset="0"/>
                                </a:rPr>
                                <m:t>kT</m:t>
                              </m:r>
                            </m:num>
                            <m:den>
                              <m:r>
                                <a:rPr lang="en-US" sz="1500">
                                  <a:latin typeface="Cambria Math" panose="02040503050406030204" pitchFamily="18" charset="0"/>
                                </a:rPr>
                                <m:t>2</m:t>
                              </m:r>
                            </m:den>
                          </m:f>
                          <m:r>
                            <m:rPr>
                              <m:sty m:val="p"/>
                            </m:rPr>
                            <a:rPr lang="en-US" sz="1500">
                              <a:latin typeface="Cambria Math" panose="02040503050406030204" pitchFamily="18" charset="0"/>
                            </a:rPr>
                            <m:t>ln</m:t>
                          </m:r>
                          <m:d>
                            <m:dPr>
                              <m:ctrlPr>
                                <a:rPr lang="en-US" sz="1500" i="1">
                                  <a:latin typeface="Cambria Math" charset="0"/>
                                </a:rPr>
                              </m:ctrlPr>
                            </m:dPr>
                            <m:e>
                              <m:r>
                                <a:rPr lang="en-US" sz="1500">
                                  <a:latin typeface="Cambria Math" panose="02040503050406030204" pitchFamily="18" charset="0"/>
                                </a:rPr>
                                <m:t>10</m:t>
                              </m:r>
                            </m:e>
                          </m:d>
                          <m:r>
                            <a:rPr lang="en-US" sz="1500">
                              <a:latin typeface="Cambria Math" panose="02040503050406030204" pitchFamily="18" charset="0"/>
                            </a:rPr>
                            <m:t>×</m:t>
                          </m:r>
                          <m:r>
                            <m:rPr>
                              <m:sty m:val="p"/>
                            </m:rPr>
                            <a:rPr lang="en-US" sz="1500">
                              <a:latin typeface="Cambria Math" panose="02040503050406030204" pitchFamily="18" charset="0"/>
                            </a:rPr>
                            <m:t>pH</m:t>
                          </m:r>
                        </m:e>
                      </m:d>
                      <m:r>
                        <a:rPr lang="en-US" sz="1500">
                          <a:latin typeface="Cambria Math" panose="02040503050406030204" pitchFamily="18" charset="0"/>
                        </a:rPr>
                        <m:t>+</m:t>
                      </m:r>
                      <m:d>
                        <m:dPr>
                          <m:begChr m:val="{"/>
                          <m:endChr m:val="}"/>
                          <m:ctrlPr>
                            <a:rPr lang="en-US" sz="1500" i="1">
                              <a:latin typeface="Cambria Math" charset="0"/>
                            </a:rPr>
                          </m:ctrlPr>
                        </m:dPr>
                        <m:e>
                          <m:r>
                            <a:rPr lang="en-US" sz="1500">
                              <a:latin typeface="Cambria Math" panose="02040503050406030204" pitchFamily="18" charset="0"/>
                            </a:rPr>
                            <m:t>−</m:t>
                          </m:r>
                          <m:r>
                            <m:rPr>
                              <m:sty m:val="p"/>
                            </m:rPr>
                            <a:rPr lang="en-US" sz="1500">
                              <a:latin typeface="Cambria Math" panose="02040503050406030204" pitchFamily="18" charset="0"/>
                            </a:rPr>
                            <m:t>eU</m:t>
                          </m:r>
                        </m:e>
                      </m:d>
                      <m:r>
                        <a:rPr lang="en-US" sz="1500">
                          <a:latin typeface="Cambria Math" panose="02040503050406030204" pitchFamily="18" charset="0"/>
                        </a:rPr>
                        <m:t>+</m:t>
                      </m:r>
                      <m:d>
                        <m:dPr>
                          <m:begChr m:val="{"/>
                          <m:endChr m:val="}"/>
                          <m:ctrlPr>
                            <a:rPr lang="en-US" sz="1500" i="1">
                              <a:latin typeface="Cambria Math" charset="0"/>
                            </a:rPr>
                          </m:ctrlPr>
                        </m:dPr>
                        <m:e>
                          <m:f>
                            <m:fPr>
                              <m:ctrlPr>
                                <a:rPr lang="en-US" sz="1500" i="1">
                                  <a:latin typeface="Cambria Math" charset="0"/>
                                </a:rPr>
                              </m:ctrlPr>
                            </m:fPr>
                            <m:num>
                              <m:r>
                                <a:rPr lang="en-US" sz="1500">
                                  <a:latin typeface="Cambria Math" charset="0"/>
                                </a:rPr>
                                <m:t>1</m:t>
                              </m:r>
                            </m:num>
                            <m:den>
                              <m:r>
                                <a:rPr lang="en-US" sz="1500">
                                  <a:latin typeface="Cambria Math" charset="0"/>
                                </a:rPr>
                                <m:t>2</m:t>
                              </m:r>
                            </m:den>
                          </m:f>
                          <m:r>
                            <a:rPr lang="en-US" sz="1500">
                              <a:latin typeface="Cambria Math" panose="02040503050406030204" pitchFamily="18" charset="0"/>
                            </a:rPr>
                            <m:t>×</m:t>
                          </m:r>
                          <m:r>
                            <m:rPr>
                              <m:sty m:val="p"/>
                            </m:rPr>
                            <a:rPr lang="en-US" sz="1500">
                              <a:latin typeface="Cambria Math" panose="02040503050406030204" pitchFamily="18" charset="0"/>
                            </a:rPr>
                            <m:t>E</m:t>
                          </m:r>
                          <m:d>
                            <m:dPr>
                              <m:ctrlPr>
                                <a:rPr lang="en-US" sz="1500" i="1">
                                  <a:latin typeface="Cambria Math" charset="0"/>
                                </a:rPr>
                              </m:ctrlPr>
                            </m:dPr>
                            <m:e>
                              <m:sSub>
                                <m:sSubPr>
                                  <m:ctrlPr>
                                    <a:rPr lang="en-US" sz="1500" i="1">
                                      <a:latin typeface="Cambria Math" charset="0"/>
                                    </a:rPr>
                                  </m:ctrlPr>
                                </m:sSubPr>
                                <m:e>
                                  <m:r>
                                    <m:rPr>
                                      <m:sty m:val="p"/>
                                    </m:rPr>
                                    <a:rPr lang="en-US" sz="1500">
                                      <a:latin typeface="Cambria Math" panose="02040503050406030204" pitchFamily="18" charset="0"/>
                                    </a:rPr>
                                    <m:t>H</m:t>
                                  </m:r>
                                </m:e>
                                <m:sub>
                                  <m:r>
                                    <a:rPr lang="en-US" sz="1500">
                                      <a:latin typeface="Cambria Math" panose="02040503050406030204" pitchFamily="18" charset="0"/>
                                    </a:rPr>
                                    <m:t>2</m:t>
                                  </m:r>
                                </m:sub>
                              </m:sSub>
                              <m:d>
                                <m:dPr>
                                  <m:ctrlPr>
                                    <a:rPr lang="en-US" sz="1500" i="1">
                                      <a:latin typeface="Cambria Math" charset="0"/>
                                    </a:rPr>
                                  </m:ctrlPr>
                                </m:dPr>
                                <m:e>
                                  <m:r>
                                    <m:rPr>
                                      <m:sty m:val="p"/>
                                    </m:rPr>
                                    <a:rPr lang="en-US" sz="1500">
                                      <a:latin typeface="Cambria Math" panose="02040503050406030204" pitchFamily="18" charset="0"/>
                                    </a:rPr>
                                    <m:t>g</m:t>
                                  </m:r>
                                </m:e>
                              </m:d>
                            </m:e>
                          </m:d>
                        </m:e>
                      </m:d>
                    </m:oMath>
                  </m:oMathPara>
                </a14:m>
                <a:endParaRPr lang="en-US" sz="1500" dirty="0"/>
              </a:p>
            </p:txBody>
          </p:sp>
        </mc:Choice>
        <mc:Fallback>
          <p:sp>
            <p:nvSpPr>
              <p:cNvPr id="12" name="Rectangle 11"/>
              <p:cNvSpPr>
                <a:spLocks noRot="1" noChangeAspect="1" noMove="1" noResize="1" noEditPoints="1" noAdjustHandles="1" noChangeArrowheads="1" noChangeShapeType="1" noTextEdit="1"/>
              </p:cNvSpPr>
              <p:nvPr/>
            </p:nvSpPr>
            <p:spPr>
              <a:xfrm>
                <a:off x="1042987" y="3825964"/>
                <a:ext cx="5357503" cy="537263"/>
              </a:xfrm>
              <a:prstGeom prst="rect">
                <a:avLst/>
              </a:prstGeom>
              <a:blipFill rotWithShape="0">
                <a:blip r:embed="rId5"/>
                <a:stretch>
                  <a:fillRect/>
                </a:stretch>
              </a:blipFill>
            </p:spPr>
            <p:txBody>
              <a:bodyPr/>
              <a:lstStyle/>
              <a:p>
                <a:r>
                  <a:rPr lang="en-US">
                    <a:noFill/>
                  </a:rPr>
                  <a:t> </a:t>
                </a:r>
              </a:p>
            </p:txBody>
          </p:sp>
        </mc:Fallback>
      </mc:AlternateContent>
      <p:sp>
        <p:nvSpPr>
          <p:cNvPr id="23" name="TextBox 22"/>
          <p:cNvSpPr txBox="1"/>
          <p:nvPr/>
        </p:nvSpPr>
        <p:spPr>
          <a:xfrm>
            <a:off x="5453252" y="1681869"/>
            <a:ext cx="2623948" cy="369332"/>
          </a:xfrm>
          <a:prstGeom prst="rect">
            <a:avLst/>
          </a:prstGeom>
          <a:noFill/>
        </p:spPr>
        <p:txBody>
          <a:bodyPr wrap="square" rtlCol="0">
            <a:spAutoFit/>
          </a:bodyPr>
          <a:lstStyle/>
          <a:p>
            <a:r>
              <a:rPr lang="en-US" sz="1800" b="1" dirty="0" smtClean="0">
                <a:solidFill>
                  <a:srgbClr val="7030A0"/>
                </a:solidFill>
              </a:rPr>
              <a:t>Calculated using DFT</a:t>
            </a:r>
            <a:endParaRPr lang="en-US" sz="1800" b="1" dirty="0">
              <a:solidFill>
                <a:srgbClr val="7030A0"/>
              </a:solidFill>
            </a:endParaRPr>
          </a:p>
        </p:txBody>
      </p:sp>
      <mc:AlternateContent xmlns:mc="http://schemas.openxmlformats.org/markup-compatibility/2006" xmlns:a14="http://schemas.microsoft.com/office/drawing/2010/main">
        <mc:Choice Requires="a14">
          <p:sp>
            <p:nvSpPr>
              <p:cNvPr id="27" name="TextBox 26"/>
              <p:cNvSpPr txBox="1"/>
              <p:nvPr/>
            </p:nvSpPr>
            <p:spPr>
              <a:xfrm>
                <a:off x="5086350" y="2360036"/>
                <a:ext cx="342423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800" i="1" smtClean="0">
                          <a:latin typeface="Cambria Math" charset="0"/>
                          <a:ea typeface="Cambria Math" charset="0"/>
                          <a:cs typeface="Cambria Math" charset="0"/>
                        </a:rPr>
                        <m:t>∆</m:t>
                      </m:r>
                      <m:r>
                        <a:rPr lang="en-US" sz="1800" b="0" i="1" smtClean="0">
                          <a:latin typeface="Cambria Math" charset="0"/>
                          <a:ea typeface="Cambria Math" charset="0"/>
                          <a:cs typeface="Cambria Math" charset="0"/>
                        </a:rPr>
                        <m:t>𝐺</m:t>
                      </m:r>
                      <m:r>
                        <a:rPr lang="en-US" sz="1800" b="0" i="1" smtClean="0">
                          <a:latin typeface="Cambria Math" charset="0"/>
                          <a:ea typeface="Cambria Math" charset="0"/>
                          <a:cs typeface="Cambria Math" charset="0"/>
                        </a:rPr>
                        <m:t>= ∆</m:t>
                      </m:r>
                      <m:r>
                        <a:rPr lang="en-US" sz="1800" b="0" i="1" smtClean="0">
                          <a:latin typeface="Cambria Math" charset="0"/>
                          <a:ea typeface="Cambria Math" charset="0"/>
                          <a:cs typeface="Cambria Math" charset="0"/>
                        </a:rPr>
                        <m:t>𝐸</m:t>
                      </m:r>
                      <m:r>
                        <a:rPr lang="en-US" sz="1800" b="0" i="1" smtClean="0">
                          <a:latin typeface="Cambria Math" charset="0"/>
                          <a:ea typeface="Cambria Math" charset="0"/>
                          <a:cs typeface="Cambria Math" charset="0"/>
                        </a:rPr>
                        <m:t> −</m:t>
                      </m:r>
                      <m:r>
                        <a:rPr lang="en-US" sz="1800" b="0" i="1" smtClean="0">
                          <a:latin typeface="Cambria Math" charset="0"/>
                          <a:ea typeface="Cambria Math" charset="0"/>
                          <a:cs typeface="Cambria Math" charset="0"/>
                        </a:rPr>
                        <m:t>𝑇</m:t>
                      </m:r>
                      <m:r>
                        <a:rPr lang="en-US" sz="1800" b="0" i="1" smtClean="0">
                          <a:latin typeface="Cambria Math" charset="0"/>
                          <a:ea typeface="Cambria Math" charset="0"/>
                          <a:cs typeface="Cambria Math" charset="0"/>
                        </a:rPr>
                        <m:t>∆</m:t>
                      </m:r>
                      <m:r>
                        <a:rPr lang="en-US" sz="1800" b="0" i="1" smtClean="0">
                          <a:latin typeface="Cambria Math" charset="0"/>
                          <a:ea typeface="Cambria Math" charset="0"/>
                          <a:cs typeface="Cambria Math" charset="0"/>
                        </a:rPr>
                        <m:t>𝑆</m:t>
                      </m:r>
                      <m:r>
                        <a:rPr lang="en-US" sz="1800" b="0" i="1" smtClean="0">
                          <a:latin typeface="Cambria Math" charset="0"/>
                          <a:ea typeface="Cambria Math" charset="0"/>
                          <a:cs typeface="Cambria Math" charset="0"/>
                        </a:rPr>
                        <m:t>+</m:t>
                      </m:r>
                      <m:r>
                        <a:rPr lang="en-US" sz="1800" b="0" i="1" smtClean="0">
                          <a:latin typeface="Cambria Math" charset="0"/>
                          <a:ea typeface="Cambria Math" charset="0"/>
                          <a:cs typeface="Cambria Math" charset="0"/>
                        </a:rPr>
                        <m:t>𝑍𝑃𝐸</m:t>
                      </m:r>
                    </m:oMath>
                  </m:oMathPara>
                </a14:m>
                <a:endParaRPr lang="en-US" sz="1800" dirty="0"/>
              </a:p>
            </p:txBody>
          </p:sp>
        </mc:Choice>
        <mc:Fallback xmlns="">
          <p:sp>
            <p:nvSpPr>
              <p:cNvPr id="27" name="TextBox 26"/>
              <p:cNvSpPr txBox="1">
                <a:spLocks noRot="1" noChangeAspect="1" noMove="1" noResize="1" noEditPoints="1" noAdjustHandles="1" noChangeArrowheads="1" noChangeShapeType="1" noTextEdit="1"/>
              </p:cNvSpPr>
              <p:nvPr/>
            </p:nvSpPr>
            <p:spPr>
              <a:xfrm>
                <a:off x="5086350" y="2360036"/>
                <a:ext cx="3424238" cy="369332"/>
              </a:xfrm>
              <a:prstGeom prst="rect">
                <a:avLst/>
              </a:prstGeom>
              <a:blipFill rotWithShape="0">
                <a:blip r:embed="rId6"/>
                <a:stretch>
                  <a:fillRect t="-95082" b="-121311"/>
                </a:stretch>
              </a:blipFill>
            </p:spPr>
            <p:txBody>
              <a:bodyPr/>
              <a:lstStyle/>
              <a:p>
                <a:r>
                  <a:rPr lang="en-US">
                    <a:noFill/>
                  </a:rPr>
                  <a:t> </a:t>
                </a:r>
              </a:p>
            </p:txBody>
          </p:sp>
        </mc:Fallback>
      </mc:AlternateContent>
      <p:cxnSp>
        <p:nvCxnSpPr>
          <p:cNvPr id="10" name="Straight Connector 9"/>
          <p:cNvCxnSpPr/>
          <p:nvPr/>
        </p:nvCxnSpPr>
        <p:spPr bwMode="auto">
          <a:xfrm>
            <a:off x="2286000" y="2360036"/>
            <a:ext cx="304800" cy="0"/>
          </a:xfrm>
          <a:prstGeom prst="line">
            <a:avLst/>
          </a:prstGeom>
          <a:solidFill>
            <a:schemeClr val="accent1"/>
          </a:solidFill>
          <a:ln w="31750" cap="flat" cmpd="sng" algn="ctr">
            <a:solidFill>
              <a:srgbClr val="7030A0"/>
            </a:solidFill>
            <a:prstDash val="solid"/>
            <a:round/>
            <a:headEnd type="none" w="med" len="med"/>
            <a:tailEnd type="none" w="med" len="med"/>
          </a:ln>
          <a:effectLst/>
        </p:spPr>
      </p:cxnSp>
      <p:cxnSp>
        <p:nvCxnSpPr>
          <p:cNvPr id="20" name="Straight Connector 19"/>
          <p:cNvCxnSpPr/>
          <p:nvPr/>
        </p:nvCxnSpPr>
        <p:spPr bwMode="auto">
          <a:xfrm>
            <a:off x="1676400" y="2724726"/>
            <a:ext cx="304800" cy="0"/>
          </a:xfrm>
          <a:prstGeom prst="line">
            <a:avLst/>
          </a:prstGeom>
          <a:solidFill>
            <a:schemeClr val="accent1"/>
          </a:solidFill>
          <a:ln w="31750" cap="flat" cmpd="sng" algn="ctr">
            <a:solidFill>
              <a:srgbClr val="7030A0"/>
            </a:solidFill>
            <a:prstDash val="solid"/>
            <a:round/>
            <a:headEnd type="none" w="med" len="med"/>
            <a:tailEnd type="none" w="med" len="med"/>
          </a:ln>
          <a:effectLst/>
        </p:spPr>
      </p:cxnSp>
      <p:cxnSp>
        <p:nvCxnSpPr>
          <p:cNvPr id="21" name="Straight Connector 20"/>
          <p:cNvCxnSpPr/>
          <p:nvPr/>
        </p:nvCxnSpPr>
        <p:spPr bwMode="auto">
          <a:xfrm>
            <a:off x="2438400" y="3105150"/>
            <a:ext cx="304800" cy="0"/>
          </a:xfrm>
          <a:prstGeom prst="line">
            <a:avLst/>
          </a:prstGeom>
          <a:solidFill>
            <a:schemeClr val="accent1"/>
          </a:solidFill>
          <a:ln w="31750" cap="flat" cmpd="sng" algn="ctr">
            <a:solidFill>
              <a:srgbClr val="7030A0"/>
            </a:solidFill>
            <a:prstDash val="solid"/>
            <a:round/>
            <a:headEnd type="none" w="med" len="med"/>
            <a:tailEnd type="none" w="med" len="med"/>
          </a:ln>
          <a:effectLst/>
        </p:spPr>
      </p:cxnSp>
      <p:cxnSp>
        <p:nvCxnSpPr>
          <p:cNvPr id="22" name="Straight Connector 21"/>
          <p:cNvCxnSpPr/>
          <p:nvPr/>
        </p:nvCxnSpPr>
        <p:spPr bwMode="auto">
          <a:xfrm>
            <a:off x="1554480" y="3105150"/>
            <a:ext cx="579120" cy="0"/>
          </a:xfrm>
          <a:prstGeom prst="line">
            <a:avLst/>
          </a:prstGeom>
          <a:solidFill>
            <a:schemeClr val="accent1"/>
          </a:solidFill>
          <a:ln w="31750" cap="flat" cmpd="sng" algn="ctr">
            <a:solidFill>
              <a:srgbClr val="7030A0"/>
            </a:solidFill>
            <a:prstDash val="solid"/>
            <a:round/>
            <a:headEnd type="none" w="med" len="med"/>
            <a:tailEnd type="none" w="med" len="med"/>
          </a:ln>
          <a:effectLst/>
        </p:spPr>
      </p:cxnSp>
      <p:cxnSp>
        <p:nvCxnSpPr>
          <p:cNvPr id="24" name="Straight Connector 23"/>
          <p:cNvCxnSpPr/>
          <p:nvPr/>
        </p:nvCxnSpPr>
        <p:spPr bwMode="auto">
          <a:xfrm>
            <a:off x="5562600" y="4358374"/>
            <a:ext cx="609600" cy="4853"/>
          </a:xfrm>
          <a:prstGeom prst="line">
            <a:avLst/>
          </a:prstGeom>
          <a:solidFill>
            <a:schemeClr val="accent1"/>
          </a:solidFill>
          <a:ln w="31750" cap="flat" cmpd="sng" algn="ctr">
            <a:solidFill>
              <a:srgbClr val="7030A0"/>
            </a:solidFill>
            <a:prstDash val="solid"/>
            <a:round/>
            <a:headEnd type="none" w="med" len="med"/>
            <a:tailEnd type="none" w="med" len="med"/>
          </a:ln>
          <a:effectLst/>
        </p:spPr>
      </p:cxnSp>
    </p:spTree>
    <p:extLst>
      <p:ext uri="{BB962C8B-B14F-4D97-AF65-F5344CB8AC3E}">
        <p14:creationId xmlns:p14="http://schemas.microsoft.com/office/powerpoint/2010/main" val="144406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12" grpId="0"/>
      <p:bldP spid="23"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4707" t="3857" r="8126" b="3687"/>
          <a:stretch/>
        </p:blipFill>
        <p:spPr>
          <a:xfrm>
            <a:off x="5188744" y="1012879"/>
            <a:ext cx="3928439" cy="3124201"/>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1786" y="1070580"/>
            <a:ext cx="3762357" cy="3000122"/>
          </a:xfrm>
          <a:prstGeom prst="rect">
            <a:avLst/>
          </a:prstGeom>
        </p:spPr>
      </p:pic>
      <p:sp>
        <p:nvSpPr>
          <p:cNvPr id="2" name="Title 1"/>
          <p:cNvSpPr>
            <a:spLocks noGrp="1"/>
          </p:cNvSpPr>
          <p:nvPr>
            <p:ph type="title"/>
          </p:nvPr>
        </p:nvSpPr>
        <p:spPr/>
        <p:txBody>
          <a:bodyPr/>
          <a:lstStyle/>
          <a:p>
            <a:r>
              <a:rPr lang="en-US" dirty="0" smtClean="0"/>
              <a:t>Potential Determining Steps</a:t>
            </a:r>
            <a:endParaRPr lang="en-US" dirty="0"/>
          </a:p>
        </p:txBody>
      </p:sp>
      <p:sp>
        <p:nvSpPr>
          <p:cNvPr id="3" name="Slide Number Placeholder 2"/>
          <p:cNvSpPr>
            <a:spLocks noGrp="1"/>
          </p:cNvSpPr>
          <p:nvPr>
            <p:ph type="sldNum" sz="quarter" idx="4"/>
          </p:nvPr>
        </p:nvSpPr>
        <p:spPr/>
        <p:txBody>
          <a:bodyPr/>
          <a:lstStyle/>
          <a:p>
            <a:fld id="{E7677F4A-BF5B-D440-8C8F-1F4BD888B209}" type="slidenum">
              <a:rPr lang="en-US" smtClean="0"/>
              <a:pPr/>
              <a:t>4</a:t>
            </a:fld>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609600" y="1923678"/>
                <a:ext cx="2971800" cy="23647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500" i="1" smtClean="0">
                              <a:latin typeface="Cambria Math" charset="0"/>
                            </a:rPr>
                          </m:ctrlPr>
                        </m:sSupPr>
                        <m:e>
                          <m:r>
                            <a:rPr lang="en-US" sz="1500" b="0" i="1" smtClean="0">
                              <a:latin typeface="Cambria Math" panose="02040503050406030204" pitchFamily="18" charset="0"/>
                            </a:rPr>
                            <m:t>𝐺</m:t>
                          </m:r>
                        </m:e>
                        <m:sup>
                          <m:r>
                            <a:rPr lang="en-US" sz="1500" b="0" i="1" smtClean="0">
                              <a:latin typeface="Cambria Math" panose="02040503050406030204" pitchFamily="18" charset="0"/>
                            </a:rPr>
                            <m:t>𝑂𝐸𝑅</m:t>
                          </m:r>
                        </m:sup>
                      </m:sSup>
                      <m:r>
                        <a:rPr lang="en-US" sz="1500" b="0" i="1" smtClean="0">
                          <a:latin typeface="Cambria Math" panose="02040503050406030204" pitchFamily="18" charset="0"/>
                        </a:rPr>
                        <m:t>=</m:t>
                      </m:r>
                      <m:func>
                        <m:funcPr>
                          <m:ctrlPr>
                            <a:rPr lang="en-US" sz="1500" b="0" i="1" smtClean="0">
                              <a:latin typeface="Cambria Math" charset="0"/>
                            </a:rPr>
                          </m:ctrlPr>
                        </m:funcPr>
                        <m:fName>
                          <m:r>
                            <m:rPr>
                              <m:sty m:val="p"/>
                            </m:rPr>
                            <a:rPr lang="en-US" sz="1500" b="0" i="0" smtClean="0">
                              <a:latin typeface="Cambria Math" panose="02040503050406030204" pitchFamily="18" charset="0"/>
                            </a:rPr>
                            <m:t>max</m:t>
                          </m:r>
                        </m:fName>
                        <m:e>
                          <m:r>
                            <a:rPr lang="en-US" sz="1500" b="0" i="1" smtClean="0">
                              <a:latin typeface="Cambria Math" panose="02040503050406030204" pitchFamily="18" charset="0"/>
                            </a:rPr>
                            <m:t>[ </m:t>
                          </m:r>
                          <m:r>
                            <a:rPr lang="en-US" sz="1500" b="0" i="1" smtClean="0">
                              <a:latin typeface="Cambria Math" panose="02040503050406030204" pitchFamily="18" charset="0"/>
                              <a:ea typeface="Cambria Math" panose="02040503050406030204" pitchFamily="18" charset="0"/>
                            </a:rPr>
                            <m:t>∆</m:t>
                          </m:r>
                          <m:sSubSup>
                            <m:sSubSupPr>
                              <m:ctrlPr>
                                <a:rPr lang="en-US" sz="1500" b="0" i="1" smtClean="0">
                                  <a:latin typeface="Cambria Math" charset="0"/>
                                  <a:ea typeface="Cambria Math" panose="02040503050406030204" pitchFamily="18" charset="0"/>
                                </a:rPr>
                              </m:ctrlPr>
                            </m:sSubSupPr>
                            <m:e>
                              <m:r>
                                <a:rPr lang="en-US" sz="1500" b="0" i="1" smtClean="0">
                                  <a:latin typeface="Cambria Math" panose="02040503050406030204" pitchFamily="18" charset="0"/>
                                  <a:ea typeface="Cambria Math" panose="02040503050406030204" pitchFamily="18" charset="0"/>
                                </a:rPr>
                                <m:t>𝐺</m:t>
                              </m:r>
                            </m:e>
                            <m:sub>
                              <m:r>
                                <a:rPr lang="en-US" sz="1500" b="0" i="1" smtClean="0">
                                  <a:latin typeface="Cambria Math" panose="02040503050406030204" pitchFamily="18" charset="0"/>
                                  <a:ea typeface="Cambria Math" panose="02040503050406030204" pitchFamily="18" charset="0"/>
                                </a:rPr>
                                <m:t>1</m:t>
                              </m:r>
                            </m:sub>
                            <m:sup>
                              <m:r>
                                <a:rPr lang="en-US" sz="1500" b="0" i="1" smtClean="0">
                                  <a:latin typeface="Cambria Math" panose="02040503050406030204" pitchFamily="18" charset="0"/>
                                  <a:ea typeface="Cambria Math" panose="02040503050406030204" pitchFamily="18" charset="0"/>
                                </a:rPr>
                                <m:t>0</m:t>
                              </m:r>
                            </m:sup>
                          </m:sSubSup>
                          <m:r>
                            <a:rPr lang="en-US" sz="1500" b="0" i="1" smtClean="0">
                              <a:latin typeface="Cambria Math" panose="02040503050406030204" pitchFamily="18" charset="0"/>
                              <a:ea typeface="Cambria Math" panose="02040503050406030204" pitchFamily="18" charset="0"/>
                            </a:rPr>
                            <m:t>,</m:t>
                          </m:r>
                          <m:r>
                            <a:rPr lang="en-US" sz="1500" i="1">
                              <a:latin typeface="Cambria Math" panose="02040503050406030204" pitchFamily="18" charset="0"/>
                              <a:ea typeface="Cambria Math" panose="02040503050406030204" pitchFamily="18" charset="0"/>
                            </a:rPr>
                            <m:t>∆</m:t>
                          </m:r>
                          <m:sSubSup>
                            <m:sSubSupPr>
                              <m:ctrlPr>
                                <a:rPr lang="en-US" sz="1500" i="1">
                                  <a:latin typeface="Cambria Math" charset="0"/>
                                  <a:ea typeface="Cambria Math" panose="02040503050406030204" pitchFamily="18" charset="0"/>
                                </a:rPr>
                              </m:ctrlPr>
                            </m:sSubSupPr>
                            <m:e>
                              <m:r>
                                <a:rPr lang="en-US" sz="1500" i="1">
                                  <a:latin typeface="Cambria Math" panose="02040503050406030204" pitchFamily="18" charset="0"/>
                                  <a:ea typeface="Cambria Math" panose="02040503050406030204" pitchFamily="18" charset="0"/>
                                </a:rPr>
                                <m:t>𝐺</m:t>
                              </m:r>
                            </m:e>
                            <m:sub>
                              <m:r>
                                <a:rPr lang="en-US" sz="1500" b="0" i="1" smtClean="0">
                                  <a:latin typeface="Cambria Math" panose="02040503050406030204" pitchFamily="18" charset="0"/>
                                  <a:ea typeface="Cambria Math" panose="02040503050406030204" pitchFamily="18" charset="0"/>
                                </a:rPr>
                                <m:t>2</m:t>
                              </m:r>
                            </m:sub>
                            <m:sup>
                              <m:r>
                                <a:rPr lang="en-US" sz="1500" i="1">
                                  <a:latin typeface="Cambria Math" panose="02040503050406030204" pitchFamily="18" charset="0"/>
                                  <a:ea typeface="Cambria Math" panose="02040503050406030204" pitchFamily="18" charset="0"/>
                                </a:rPr>
                                <m:t>0</m:t>
                              </m:r>
                            </m:sup>
                          </m:sSubSup>
                          <m:r>
                            <a:rPr lang="en-US" sz="1500" b="0" i="1" smtClean="0">
                              <a:latin typeface="Cambria Math" panose="02040503050406030204" pitchFamily="18" charset="0"/>
                              <a:ea typeface="Cambria Math" panose="02040503050406030204" pitchFamily="18" charset="0"/>
                            </a:rPr>
                            <m:t>,</m:t>
                          </m:r>
                          <m:r>
                            <a:rPr lang="en-US" sz="1500" i="1">
                              <a:latin typeface="Cambria Math" panose="02040503050406030204" pitchFamily="18" charset="0"/>
                              <a:ea typeface="Cambria Math" panose="02040503050406030204" pitchFamily="18" charset="0"/>
                            </a:rPr>
                            <m:t>∆</m:t>
                          </m:r>
                          <m:sSubSup>
                            <m:sSubSupPr>
                              <m:ctrlPr>
                                <a:rPr lang="en-US" sz="1500" i="1">
                                  <a:latin typeface="Cambria Math" charset="0"/>
                                  <a:ea typeface="Cambria Math" panose="02040503050406030204" pitchFamily="18" charset="0"/>
                                </a:rPr>
                              </m:ctrlPr>
                            </m:sSubSupPr>
                            <m:e>
                              <m:r>
                                <a:rPr lang="en-US" sz="1500" i="1">
                                  <a:latin typeface="Cambria Math" panose="02040503050406030204" pitchFamily="18" charset="0"/>
                                  <a:ea typeface="Cambria Math" panose="02040503050406030204" pitchFamily="18" charset="0"/>
                                </a:rPr>
                                <m:t>𝐺</m:t>
                              </m:r>
                            </m:e>
                            <m:sub>
                              <m:r>
                                <a:rPr lang="en-US" sz="1500" b="0" i="1" smtClean="0">
                                  <a:latin typeface="Cambria Math" panose="02040503050406030204" pitchFamily="18" charset="0"/>
                                  <a:ea typeface="Cambria Math" panose="02040503050406030204" pitchFamily="18" charset="0"/>
                                </a:rPr>
                                <m:t>3</m:t>
                              </m:r>
                            </m:sub>
                            <m:sup>
                              <m:r>
                                <a:rPr lang="en-US" sz="1500" i="1">
                                  <a:latin typeface="Cambria Math" panose="02040503050406030204" pitchFamily="18" charset="0"/>
                                  <a:ea typeface="Cambria Math" panose="02040503050406030204" pitchFamily="18" charset="0"/>
                                </a:rPr>
                                <m:t>0</m:t>
                              </m:r>
                            </m:sup>
                          </m:sSubSup>
                          <m:r>
                            <a:rPr lang="en-US" sz="1500" b="0" i="1" smtClean="0">
                              <a:latin typeface="Cambria Math" panose="02040503050406030204" pitchFamily="18" charset="0"/>
                              <a:ea typeface="Cambria Math" panose="02040503050406030204" pitchFamily="18" charset="0"/>
                            </a:rPr>
                            <m:t>,</m:t>
                          </m:r>
                          <m:r>
                            <a:rPr lang="en-US" sz="1500" i="1">
                              <a:latin typeface="Cambria Math" panose="02040503050406030204" pitchFamily="18" charset="0"/>
                              <a:ea typeface="Cambria Math" panose="02040503050406030204" pitchFamily="18" charset="0"/>
                            </a:rPr>
                            <m:t>∆</m:t>
                          </m:r>
                          <m:sSubSup>
                            <m:sSubSupPr>
                              <m:ctrlPr>
                                <a:rPr lang="en-US" sz="1500" i="1">
                                  <a:latin typeface="Cambria Math" charset="0"/>
                                  <a:ea typeface="Cambria Math" panose="02040503050406030204" pitchFamily="18" charset="0"/>
                                </a:rPr>
                              </m:ctrlPr>
                            </m:sSubSupPr>
                            <m:e>
                              <m:r>
                                <a:rPr lang="en-US" sz="1500" i="1">
                                  <a:latin typeface="Cambria Math" panose="02040503050406030204" pitchFamily="18" charset="0"/>
                                  <a:ea typeface="Cambria Math" panose="02040503050406030204" pitchFamily="18" charset="0"/>
                                </a:rPr>
                                <m:t>𝐺</m:t>
                              </m:r>
                            </m:e>
                            <m:sub>
                              <m:r>
                                <a:rPr lang="en-US" sz="1500" b="0" i="1" smtClean="0">
                                  <a:latin typeface="Cambria Math" panose="02040503050406030204" pitchFamily="18" charset="0"/>
                                  <a:ea typeface="Cambria Math" panose="02040503050406030204" pitchFamily="18" charset="0"/>
                                </a:rPr>
                                <m:t>4</m:t>
                              </m:r>
                            </m:sub>
                            <m:sup>
                              <m:r>
                                <a:rPr lang="en-US" sz="1500" i="1">
                                  <a:latin typeface="Cambria Math" panose="02040503050406030204" pitchFamily="18" charset="0"/>
                                  <a:ea typeface="Cambria Math" panose="02040503050406030204" pitchFamily="18" charset="0"/>
                                </a:rPr>
                                <m:t>0</m:t>
                              </m:r>
                            </m:sup>
                          </m:sSubSup>
                          <m:r>
                            <a:rPr lang="en-US" sz="1500" b="0" i="1" smtClean="0">
                              <a:latin typeface="Cambria Math" panose="02040503050406030204" pitchFamily="18" charset="0"/>
                              <a:ea typeface="Cambria Math" panose="02040503050406030204" pitchFamily="18" charset="0"/>
                            </a:rPr>
                            <m:t>]</m:t>
                          </m:r>
                        </m:e>
                      </m:func>
                    </m:oMath>
                  </m:oMathPara>
                </a14:m>
                <a:endParaRPr lang="en-US" sz="1500" dirty="0"/>
              </a:p>
            </p:txBody>
          </p:sp>
        </mc:Choice>
        <mc:Fallback xmlns="">
          <p:sp>
            <p:nvSpPr>
              <p:cNvPr id="4" name="TextBox 3"/>
              <p:cNvSpPr txBox="1">
                <a:spLocks noRot="1" noChangeAspect="1" noMove="1" noResize="1" noEditPoints="1" noAdjustHandles="1" noChangeArrowheads="1" noChangeShapeType="1" noTextEdit="1"/>
              </p:cNvSpPr>
              <p:nvPr/>
            </p:nvSpPr>
            <p:spPr>
              <a:xfrm>
                <a:off x="609600" y="1923678"/>
                <a:ext cx="2971800" cy="236475"/>
              </a:xfrm>
              <a:prstGeom prst="rect">
                <a:avLst/>
              </a:prstGeom>
              <a:blipFill rotWithShape="0">
                <a:blip r:embed="rId5"/>
                <a:stretch>
                  <a:fillRect t="-136842" b="-176316"/>
                </a:stretch>
              </a:blipFill>
            </p:spPr>
            <p:txBody>
              <a:bodyPr/>
              <a:lstStyle/>
              <a:p>
                <a:r>
                  <a:rPr lang="en-US">
                    <a:noFill/>
                  </a:rPr>
                  <a:t> </a:t>
                </a:r>
              </a:p>
            </p:txBody>
          </p:sp>
        </mc:Fallback>
      </mc:AlternateContent>
      <p:sp>
        <p:nvSpPr>
          <p:cNvPr id="5" name="TextBox 4"/>
          <p:cNvSpPr txBox="1"/>
          <p:nvPr/>
        </p:nvSpPr>
        <p:spPr>
          <a:xfrm>
            <a:off x="642937" y="1113650"/>
            <a:ext cx="4386264" cy="584775"/>
          </a:xfrm>
          <a:prstGeom prst="rect">
            <a:avLst/>
          </a:prstGeom>
          <a:noFill/>
        </p:spPr>
        <p:txBody>
          <a:bodyPr wrap="square" rtlCol="0">
            <a:spAutoFit/>
          </a:bodyPr>
          <a:lstStyle/>
          <a:p>
            <a:r>
              <a:rPr lang="en-US" sz="1500" dirty="0" smtClean="0"/>
              <a:t>Potential determining step - </a:t>
            </a:r>
            <a:r>
              <a:rPr lang="en-US" sz="1600" dirty="0"/>
              <a:t>last step to become downhill in free energy as the potential </a:t>
            </a:r>
            <a:r>
              <a:rPr lang="en-US" sz="1600" dirty="0" smtClean="0"/>
              <a:t>increased.</a:t>
            </a:r>
            <a:endParaRPr lang="en-US" sz="1500" dirty="0"/>
          </a:p>
        </p:txBody>
      </p:sp>
      <p:sp>
        <p:nvSpPr>
          <p:cNvPr id="6" name="Rectangle 5"/>
          <p:cNvSpPr/>
          <p:nvPr/>
        </p:nvSpPr>
        <p:spPr>
          <a:xfrm>
            <a:off x="609600" y="2270431"/>
            <a:ext cx="232756" cy="323165"/>
          </a:xfrm>
          <a:prstGeom prst="rect">
            <a:avLst/>
          </a:prstGeom>
        </p:spPr>
        <p:txBody>
          <a:bodyPr wrap="none">
            <a:spAutoFit/>
          </a:bodyPr>
          <a:lstStyle/>
          <a:p>
            <a:r>
              <a:rPr lang="en-US" sz="1500" dirty="0" smtClean="0"/>
              <a:t> </a:t>
            </a:r>
            <a:endParaRPr lang="en-US" sz="1500" dirty="0"/>
          </a:p>
        </p:txBody>
      </p:sp>
      <mc:AlternateContent xmlns:mc="http://schemas.openxmlformats.org/markup-compatibility/2006" xmlns:a14="http://schemas.microsoft.com/office/drawing/2010/main">
        <mc:Choice Requires="a14">
          <p:sp>
            <p:nvSpPr>
              <p:cNvPr id="7" name="TextBox 6"/>
              <p:cNvSpPr txBox="1"/>
              <p:nvPr/>
            </p:nvSpPr>
            <p:spPr>
              <a:xfrm>
                <a:off x="642937" y="2374834"/>
                <a:ext cx="7239000" cy="338554"/>
              </a:xfrm>
              <a:prstGeom prst="rect">
                <a:avLst/>
              </a:prstGeom>
              <a:noFill/>
            </p:spPr>
            <p:txBody>
              <a:bodyPr wrap="square" rtlCol="0">
                <a:spAutoFit/>
              </a:bodyPr>
              <a:lstStyle/>
              <a:p>
                <a:r>
                  <a:rPr lang="en-US" sz="1500" dirty="0" smtClean="0"/>
                  <a:t>Scaling relation :  </a:t>
                </a:r>
                <a14:m>
                  <m:oMath xmlns:m="http://schemas.openxmlformats.org/officeDocument/2006/math">
                    <m:r>
                      <m:rPr>
                        <m:sty m:val="p"/>
                      </m:rPr>
                      <a:rPr lang="el-GR" sz="1600" i="1">
                        <a:latin typeface="Cambria Math" panose="02040503050406030204" pitchFamily="18" charset="0"/>
                        <a:ea typeface="Cambria Math" panose="02040503050406030204" pitchFamily="18" charset="0"/>
                      </a:rPr>
                      <m:t>Δ</m:t>
                    </m:r>
                    <m:sSub>
                      <m:sSubPr>
                        <m:ctrlPr>
                          <a:rPr lang="el-GR" sz="1600" i="1">
                            <a:latin typeface="Cambria Math"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𝐸</m:t>
                        </m:r>
                      </m:e>
                      <m:sub>
                        <m:r>
                          <a:rPr lang="en-US" sz="1600" i="1">
                            <a:latin typeface="Cambria Math" panose="02040503050406030204" pitchFamily="18" charset="0"/>
                            <a:ea typeface="Cambria Math" panose="02040503050406030204" pitchFamily="18" charset="0"/>
                          </a:rPr>
                          <m:t>𝑂𝑂𝐻</m:t>
                        </m:r>
                      </m:sub>
                    </m:sSub>
                    <m:r>
                      <a:rPr lang="en-US" sz="1600" i="1">
                        <a:latin typeface="Cambria Math" panose="02040503050406030204" pitchFamily="18" charset="0"/>
                        <a:ea typeface="Cambria Math" panose="02040503050406030204" pitchFamily="18" charset="0"/>
                      </a:rPr>
                      <m:t>= </m:t>
                    </m:r>
                    <m:r>
                      <m:rPr>
                        <m:sty m:val="p"/>
                      </m:rPr>
                      <a:rPr lang="el-GR" sz="1600" i="1">
                        <a:latin typeface="Cambria Math" panose="02040503050406030204" pitchFamily="18" charset="0"/>
                        <a:ea typeface="Cambria Math" panose="02040503050406030204" pitchFamily="18" charset="0"/>
                      </a:rPr>
                      <m:t>Δ</m:t>
                    </m:r>
                    <m:sSub>
                      <m:sSubPr>
                        <m:ctrlPr>
                          <a:rPr lang="el-GR" sz="1600" i="1">
                            <a:latin typeface="Cambria Math"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𝐸</m:t>
                        </m:r>
                      </m:e>
                      <m:sub>
                        <m:r>
                          <a:rPr lang="en-US" sz="1600" i="1">
                            <a:latin typeface="Cambria Math" panose="02040503050406030204" pitchFamily="18" charset="0"/>
                            <a:ea typeface="Cambria Math" panose="02040503050406030204" pitchFamily="18" charset="0"/>
                          </a:rPr>
                          <m:t>𝑂𝐻</m:t>
                        </m:r>
                      </m:sub>
                    </m:sSub>
                    <m:r>
                      <a:rPr lang="en-US" sz="1600" i="1">
                        <a:latin typeface="Cambria Math" panose="02040503050406030204" pitchFamily="18" charset="0"/>
                        <a:ea typeface="Cambria Math" panose="02040503050406030204" pitchFamily="18" charset="0"/>
                      </a:rPr>
                      <m:t>+3.</m:t>
                    </m:r>
                    <m:r>
                      <a:rPr lang="en-US" sz="1600" b="0" i="1" smtClean="0">
                        <a:latin typeface="Cambria Math" charset="0"/>
                        <a:ea typeface="Cambria Math" panose="02040503050406030204" pitchFamily="18" charset="0"/>
                      </a:rPr>
                      <m:t>2</m:t>
                    </m:r>
                    <m:r>
                      <a:rPr lang="en-US" sz="1600" i="1">
                        <a:latin typeface="Cambria Math" panose="02040503050406030204" pitchFamily="18" charset="0"/>
                        <a:ea typeface="Cambria Math" panose="02040503050406030204" pitchFamily="18" charset="0"/>
                      </a:rPr>
                      <m:t> (</m:t>
                    </m:r>
                    <m:r>
                      <a:rPr lang="en-US" sz="1600" i="1">
                        <a:latin typeface="Cambria Math" panose="02040503050406030204" pitchFamily="18" charset="0"/>
                        <a:ea typeface="Cambria Math" panose="02040503050406030204" pitchFamily="18" charset="0"/>
                      </a:rPr>
                      <m:t>𝑒𝑉</m:t>
                    </m:r>
                    <m:r>
                      <a:rPr lang="en-US" sz="1600" i="1">
                        <a:latin typeface="Cambria Math" panose="02040503050406030204" pitchFamily="18" charset="0"/>
                        <a:ea typeface="Cambria Math" panose="02040503050406030204" pitchFamily="18" charset="0"/>
                      </a:rPr>
                      <m:t>)</m:t>
                    </m:r>
                  </m:oMath>
                </a14:m>
                <a:endParaRPr lang="en-IN"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642937" y="2374834"/>
                <a:ext cx="7239000" cy="338554"/>
              </a:xfrm>
              <a:prstGeom prst="rect">
                <a:avLst/>
              </a:prstGeom>
              <a:blipFill rotWithShape="0">
                <a:blip r:embed="rId6"/>
                <a:stretch>
                  <a:fillRect l="-337" t="-89091" b="-1163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609601" y="2942575"/>
                <a:ext cx="4267200" cy="787460"/>
              </a:xfrm>
              <a:prstGeom prst="rect">
                <a:avLst/>
              </a:prstGeom>
            </p:spPr>
            <p:txBody>
              <a:bodyPr wrap="square">
                <a:spAutoFit/>
              </a:bodyPr>
              <a:lstStyle/>
              <a:p>
                <a14:m>
                  <m:oMath xmlns:m="http://schemas.openxmlformats.org/officeDocument/2006/math">
                    <m:sSup>
                      <m:sSupPr>
                        <m:ctrlPr>
                          <a:rPr lang="en-US" sz="1500" i="1" smtClean="0">
                            <a:latin typeface="Cambria Math" charset="0"/>
                            <a:ea typeface="Cambria Math" panose="02040503050406030204" pitchFamily="18" charset="0"/>
                          </a:rPr>
                        </m:ctrlPr>
                      </m:sSupPr>
                      <m:e>
                        <m:r>
                          <a:rPr lang="en-IN" sz="1500" i="1">
                            <a:latin typeface="Cambria Math" panose="02040503050406030204" pitchFamily="18" charset="0"/>
                            <a:ea typeface="Cambria Math" panose="02040503050406030204" pitchFamily="18" charset="0"/>
                          </a:rPr>
                          <m:t>𝐺</m:t>
                        </m:r>
                      </m:e>
                      <m:sup>
                        <m:r>
                          <a:rPr lang="en-IN" sz="1500" i="1">
                            <a:latin typeface="Cambria Math" panose="02040503050406030204" pitchFamily="18" charset="0"/>
                            <a:ea typeface="Cambria Math" panose="02040503050406030204" pitchFamily="18" charset="0"/>
                          </a:rPr>
                          <m:t>𝑂𝐸𝑅</m:t>
                        </m:r>
                      </m:sup>
                    </m:sSup>
                    <m:r>
                      <a:rPr lang="en-IN" sz="1500" i="1">
                        <a:latin typeface="Cambria Math" panose="02040503050406030204" pitchFamily="18" charset="0"/>
                        <a:ea typeface="Cambria Math" panose="02040503050406030204" pitchFamily="18" charset="0"/>
                      </a:rPr>
                      <m:t>=</m:t>
                    </m:r>
                    <m:func>
                      <m:funcPr>
                        <m:ctrlPr>
                          <a:rPr lang="en-IN" sz="1500" i="1">
                            <a:latin typeface="Cambria Math" charset="0"/>
                            <a:ea typeface="Cambria Math" panose="02040503050406030204" pitchFamily="18" charset="0"/>
                          </a:rPr>
                        </m:ctrlPr>
                      </m:funcPr>
                      <m:fName>
                        <m:r>
                          <m:rPr>
                            <m:sty m:val="p"/>
                          </m:rPr>
                          <a:rPr lang="en-IN" sz="1500">
                            <a:latin typeface="Cambria Math" panose="02040503050406030204" pitchFamily="18" charset="0"/>
                            <a:ea typeface="Cambria Math" panose="02040503050406030204" pitchFamily="18" charset="0"/>
                          </a:rPr>
                          <m:t>max</m:t>
                        </m:r>
                      </m:fName>
                      <m:e>
                        <m:d>
                          <m:dPr>
                            <m:begChr m:val="["/>
                            <m:endChr m:val="]"/>
                            <m:ctrlPr>
                              <a:rPr lang="en-IN" sz="1500" i="1">
                                <a:latin typeface="Cambria Math" charset="0"/>
                                <a:ea typeface="Cambria Math" panose="02040503050406030204" pitchFamily="18" charset="0"/>
                              </a:rPr>
                            </m:ctrlPr>
                          </m:dPr>
                          <m:e>
                            <m:r>
                              <a:rPr lang="en-IN" sz="1500" i="1">
                                <a:latin typeface="Cambria Math" panose="02040503050406030204" pitchFamily="18" charset="0"/>
                                <a:ea typeface="Cambria Math" panose="02040503050406030204" pitchFamily="18" charset="0"/>
                              </a:rPr>
                              <m:t>∆</m:t>
                            </m:r>
                            <m:sSubSup>
                              <m:sSubSupPr>
                                <m:ctrlPr>
                                  <a:rPr lang="en-IN" sz="1500" i="1">
                                    <a:latin typeface="Cambria Math" charset="0"/>
                                    <a:ea typeface="Cambria Math" panose="02040503050406030204" pitchFamily="18" charset="0"/>
                                  </a:rPr>
                                </m:ctrlPr>
                              </m:sSubSupPr>
                              <m:e>
                                <m:r>
                                  <a:rPr lang="en-IN" sz="1500" i="1">
                                    <a:latin typeface="Cambria Math" panose="02040503050406030204" pitchFamily="18" charset="0"/>
                                    <a:ea typeface="Cambria Math" panose="02040503050406030204" pitchFamily="18" charset="0"/>
                                  </a:rPr>
                                  <m:t>𝐺</m:t>
                                </m:r>
                              </m:e>
                              <m:sub>
                                <m:r>
                                  <a:rPr lang="en-IN" sz="1500" i="1">
                                    <a:latin typeface="Cambria Math" panose="02040503050406030204" pitchFamily="18" charset="0"/>
                                    <a:ea typeface="Cambria Math" panose="02040503050406030204" pitchFamily="18" charset="0"/>
                                  </a:rPr>
                                  <m:t>2</m:t>
                                </m:r>
                              </m:sub>
                              <m:sup>
                                <m:r>
                                  <a:rPr lang="en-IN" sz="1500" i="1">
                                    <a:latin typeface="Cambria Math" panose="02040503050406030204" pitchFamily="18" charset="0"/>
                                    <a:ea typeface="Cambria Math" panose="02040503050406030204" pitchFamily="18" charset="0"/>
                                  </a:rPr>
                                  <m:t>𝑜</m:t>
                                </m:r>
                              </m:sup>
                            </m:sSubSup>
                            <m:r>
                              <a:rPr lang="en-IN" sz="1500" i="1">
                                <a:latin typeface="Cambria Math" panose="02040503050406030204" pitchFamily="18" charset="0"/>
                                <a:ea typeface="Cambria Math" panose="02040503050406030204" pitchFamily="18" charset="0"/>
                              </a:rPr>
                              <m:t>, ∆</m:t>
                            </m:r>
                            <m:sSubSup>
                              <m:sSubSupPr>
                                <m:ctrlPr>
                                  <a:rPr lang="en-IN" sz="1500" i="1">
                                    <a:latin typeface="Cambria Math" charset="0"/>
                                    <a:ea typeface="Cambria Math" panose="02040503050406030204" pitchFamily="18" charset="0"/>
                                  </a:rPr>
                                </m:ctrlPr>
                              </m:sSubSupPr>
                              <m:e>
                                <m:r>
                                  <a:rPr lang="en-IN" sz="1500" i="1">
                                    <a:latin typeface="Cambria Math" panose="02040503050406030204" pitchFamily="18" charset="0"/>
                                    <a:ea typeface="Cambria Math" panose="02040503050406030204" pitchFamily="18" charset="0"/>
                                  </a:rPr>
                                  <m:t>𝐺</m:t>
                                </m:r>
                              </m:e>
                              <m:sub>
                                <m:r>
                                  <a:rPr lang="en-IN" sz="1500" i="1">
                                    <a:latin typeface="Cambria Math" panose="02040503050406030204" pitchFamily="18" charset="0"/>
                                    <a:ea typeface="Cambria Math" panose="02040503050406030204" pitchFamily="18" charset="0"/>
                                  </a:rPr>
                                  <m:t>3</m:t>
                                </m:r>
                              </m:sub>
                              <m:sup>
                                <m:r>
                                  <a:rPr lang="en-IN" sz="1500" i="1">
                                    <a:latin typeface="Cambria Math" panose="02040503050406030204" pitchFamily="18" charset="0"/>
                                    <a:ea typeface="Cambria Math" panose="02040503050406030204" pitchFamily="18" charset="0"/>
                                  </a:rPr>
                                  <m:t>𝑜</m:t>
                                </m:r>
                              </m:sup>
                            </m:sSubSup>
                          </m:e>
                        </m:d>
                      </m:e>
                    </m:func>
                    <m:r>
                      <a:rPr lang="en-IN" sz="1500" i="1">
                        <a:latin typeface="Cambria Math" panose="02040503050406030204" pitchFamily="18" charset="0"/>
                        <a:ea typeface="Cambria Math" panose="02040503050406030204" pitchFamily="18" charset="0"/>
                      </a:rPr>
                      <m:t>=</m:t>
                    </m:r>
                  </m:oMath>
                </a14:m>
                <a:r>
                  <a:rPr lang="en-IN" sz="1500" dirty="0">
                    <a:latin typeface="Cambria Math" panose="02040503050406030204" pitchFamily="18" charset="0"/>
                    <a:ea typeface="Cambria Math" panose="02040503050406030204" pitchFamily="18" charset="0"/>
                  </a:rPr>
                  <a:t> max[</a:t>
                </a:r>
                <a14:m>
                  <m:oMath xmlns:m="http://schemas.openxmlformats.org/officeDocument/2006/math">
                    <m:d>
                      <m:dPr>
                        <m:ctrlPr>
                          <a:rPr lang="en-IN" sz="1500" i="1">
                            <a:latin typeface="Cambria Math" charset="0"/>
                            <a:ea typeface="Cambria Math" panose="02040503050406030204" pitchFamily="18" charset="0"/>
                          </a:rPr>
                        </m:ctrlPr>
                      </m:dPr>
                      <m:e>
                        <m:r>
                          <a:rPr lang="en-IN" sz="1500" i="1">
                            <a:latin typeface="Cambria Math" panose="02040503050406030204" pitchFamily="18" charset="0"/>
                            <a:ea typeface="Cambria Math" panose="02040503050406030204" pitchFamily="18" charset="0"/>
                          </a:rPr>
                          <m:t>∆</m:t>
                        </m:r>
                        <m:sSub>
                          <m:sSubPr>
                            <m:ctrlPr>
                              <a:rPr lang="en-US" sz="1500" b="0" i="1" smtClean="0">
                                <a:latin typeface="Cambria Math" charset="0"/>
                                <a:ea typeface="Cambria Math" panose="02040503050406030204" pitchFamily="18" charset="0"/>
                              </a:rPr>
                            </m:ctrlPr>
                          </m:sSubPr>
                          <m:e>
                            <m:r>
                              <a:rPr lang="en-US" sz="1500" b="0" i="1" smtClean="0">
                                <a:latin typeface="Cambria Math" charset="0"/>
                                <a:ea typeface="Cambria Math" panose="02040503050406030204" pitchFamily="18" charset="0"/>
                              </a:rPr>
                              <m:t>𝐺</m:t>
                            </m:r>
                          </m:e>
                          <m:sub>
                            <m:r>
                              <a:rPr lang="en-US" sz="1500" b="0" i="1" smtClean="0">
                                <a:latin typeface="Cambria Math" charset="0"/>
                                <a:ea typeface="Cambria Math" panose="02040503050406030204" pitchFamily="18" charset="0"/>
                              </a:rPr>
                              <m:t>2</m:t>
                            </m:r>
                          </m:sub>
                        </m:sSub>
                      </m:e>
                    </m:d>
                    <m:r>
                      <a:rPr lang="en-IN" sz="1500" i="1">
                        <a:latin typeface="Cambria Math" panose="02040503050406030204" pitchFamily="18" charset="0"/>
                        <a:ea typeface="Cambria Math" panose="02040503050406030204" pitchFamily="18" charset="0"/>
                      </a:rPr>
                      <m:t> </m:t>
                    </m:r>
                  </m:oMath>
                </a14:m>
                <a:r>
                  <a:rPr lang="en-IN" sz="1500" dirty="0">
                    <a:latin typeface="Cambria Math" panose="02040503050406030204" pitchFamily="18" charset="0"/>
                    <a:ea typeface="Cambria Math" panose="02040503050406030204" pitchFamily="18" charset="0"/>
                  </a:rPr>
                  <a:t>, </a:t>
                </a:r>
                <a:r>
                  <a:rPr lang="en-IN" sz="1500" dirty="0" smtClean="0">
                    <a:latin typeface="Cambria Math" panose="02040503050406030204" pitchFamily="18" charset="0"/>
                    <a:ea typeface="Cambria Math" panose="02040503050406030204" pitchFamily="18" charset="0"/>
                  </a:rPr>
                  <a:t>3.2-</a:t>
                </a:r>
                <a14:m>
                  <m:oMath xmlns:m="http://schemas.openxmlformats.org/officeDocument/2006/math">
                    <m:d>
                      <m:dPr>
                        <m:ctrlPr>
                          <a:rPr lang="en-IN" sz="1500" i="1">
                            <a:latin typeface="Cambria Math" charset="0"/>
                            <a:ea typeface="Cambria Math" panose="02040503050406030204" pitchFamily="18" charset="0"/>
                          </a:rPr>
                        </m:ctrlPr>
                      </m:dPr>
                      <m:e>
                        <m:r>
                          <a:rPr lang="en-IN" sz="1500" i="1">
                            <a:latin typeface="Cambria Math" panose="02040503050406030204" pitchFamily="18" charset="0"/>
                            <a:ea typeface="Cambria Math" panose="02040503050406030204" pitchFamily="18" charset="0"/>
                          </a:rPr>
                          <m:t>∆</m:t>
                        </m:r>
                        <m:sSub>
                          <m:sSubPr>
                            <m:ctrlPr>
                              <a:rPr lang="en-US" sz="1500" b="0" i="1" smtClean="0">
                                <a:latin typeface="Cambria Math" charset="0"/>
                                <a:ea typeface="Cambria Math" panose="02040503050406030204" pitchFamily="18" charset="0"/>
                              </a:rPr>
                            </m:ctrlPr>
                          </m:sSubPr>
                          <m:e>
                            <m:r>
                              <a:rPr lang="en-US" sz="1500" b="0" i="1" smtClean="0">
                                <a:latin typeface="Cambria Math" charset="0"/>
                                <a:ea typeface="Cambria Math" panose="02040503050406030204" pitchFamily="18" charset="0"/>
                              </a:rPr>
                              <m:t>𝐺</m:t>
                            </m:r>
                          </m:e>
                          <m:sub>
                            <m:r>
                              <a:rPr lang="en-US" sz="1500" b="0" i="1" smtClean="0">
                                <a:latin typeface="Cambria Math" charset="0"/>
                                <a:ea typeface="Cambria Math" panose="02040503050406030204" pitchFamily="18" charset="0"/>
                              </a:rPr>
                              <m:t>2</m:t>
                            </m:r>
                          </m:sub>
                        </m:sSub>
                      </m:e>
                    </m:d>
                    <m:r>
                      <a:rPr lang="en-IN" sz="1500" i="1">
                        <a:latin typeface="Cambria Math" panose="02040503050406030204" pitchFamily="18" charset="0"/>
                        <a:ea typeface="Cambria Math" panose="02040503050406030204" pitchFamily="18" charset="0"/>
                      </a:rPr>
                      <m:t> </m:t>
                    </m:r>
                  </m:oMath>
                </a14:m>
                <a:r>
                  <a:rPr lang="en-IN" sz="1500" dirty="0" smtClean="0">
                    <a:latin typeface="Cambria Math" panose="02040503050406030204" pitchFamily="18" charset="0"/>
                    <a:ea typeface="Cambria Math" panose="02040503050406030204" pitchFamily="18" charset="0"/>
                  </a:rPr>
                  <a:t>] </a:t>
                </a:r>
              </a:p>
              <a:p>
                <a:r>
                  <a:rPr lang="en-IN" sz="1500" dirty="0">
                    <a:latin typeface="Cambria Math" panose="02040503050406030204" pitchFamily="18" charset="0"/>
                    <a:ea typeface="Cambria Math" panose="02040503050406030204" pitchFamily="18" charset="0"/>
                  </a:rPr>
                  <a:t>		</a:t>
                </a:r>
                <a:r>
                  <a:rPr lang="en-IN" sz="1500" dirty="0" smtClean="0">
                    <a:latin typeface="Cambria Math" panose="02040503050406030204" pitchFamily="18" charset="0"/>
                    <a:ea typeface="Cambria Math" panose="02040503050406030204" pitchFamily="18" charset="0"/>
                  </a:rPr>
                  <a:t>   = </a:t>
                </a:r>
                <a:r>
                  <a:rPr lang="en-IN" sz="1500" dirty="0">
                    <a:latin typeface="Cambria Math" panose="02040503050406030204" pitchFamily="18" charset="0"/>
                    <a:ea typeface="Cambria Math" panose="02040503050406030204" pitchFamily="18" charset="0"/>
                  </a:rPr>
                  <a:t>max[</a:t>
                </a:r>
                <a14:m>
                  <m:oMath xmlns:m="http://schemas.openxmlformats.org/officeDocument/2006/math">
                    <m:d>
                      <m:dPr>
                        <m:ctrlPr>
                          <a:rPr lang="en-IN" sz="1500" i="1">
                            <a:latin typeface="Cambria Math" charset="0"/>
                            <a:ea typeface="Cambria Math" panose="02040503050406030204" pitchFamily="18" charset="0"/>
                          </a:rPr>
                        </m:ctrlPr>
                      </m:dPr>
                      <m:e>
                        <m:r>
                          <a:rPr lang="en-IN" sz="1500" i="1">
                            <a:latin typeface="Cambria Math" panose="02040503050406030204" pitchFamily="18" charset="0"/>
                            <a:ea typeface="Cambria Math" panose="02040503050406030204" pitchFamily="18" charset="0"/>
                          </a:rPr>
                          <m:t>∆</m:t>
                        </m:r>
                        <m:sSub>
                          <m:sSubPr>
                            <m:ctrlPr>
                              <a:rPr lang="en-US" sz="1500" i="1">
                                <a:latin typeface="Cambria Math" charset="0"/>
                                <a:ea typeface="Cambria Math" panose="02040503050406030204" pitchFamily="18" charset="0"/>
                              </a:rPr>
                            </m:ctrlPr>
                          </m:sSubPr>
                          <m:e>
                            <m:r>
                              <a:rPr lang="en-US" sz="1500" i="1">
                                <a:latin typeface="Cambria Math" charset="0"/>
                                <a:ea typeface="Cambria Math" panose="02040503050406030204" pitchFamily="18" charset="0"/>
                              </a:rPr>
                              <m:t>𝐺</m:t>
                            </m:r>
                          </m:e>
                          <m:sub>
                            <m:r>
                              <a:rPr lang="en-US" sz="1500" b="0" i="1" smtClean="0">
                                <a:latin typeface="Cambria Math" charset="0"/>
                                <a:ea typeface="Cambria Math" panose="02040503050406030204" pitchFamily="18" charset="0"/>
                              </a:rPr>
                              <m:t>3</m:t>
                            </m:r>
                          </m:sub>
                        </m:sSub>
                      </m:e>
                    </m:d>
                    <m:r>
                      <a:rPr lang="en-IN" sz="1500" i="1">
                        <a:latin typeface="Cambria Math" panose="02040503050406030204" pitchFamily="18" charset="0"/>
                        <a:ea typeface="Cambria Math" panose="02040503050406030204" pitchFamily="18" charset="0"/>
                      </a:rPr>
                      <m:t> </m:t>
                    </m:r>
                  </m:oMath>
                </a14:m>
                <a:r>
                  <a:rPr lang="en-IN" sz="1500" dirty="0">
                    <a:latin typeface="Cambria Math" panose="02040503050406030204" pitchFamily="18" charset="0"/>
                    <a:ea typeface="Cambria Math" panose="02040503050406030204" pitchFamily="18" charset="0"/>
                  </a:rPr>
                  <a:t>, 3.2-</a:t>
                </a:r>
                <a14:m>
                  <m:oMath xmlns:m="http://schemas.openxmlformats.org/officeDocument/2006/math">
                    <m:d>
                      <m:dPr>
                        <m:ctrlPr>
                          <a:rPr lang="en-IN" sz="1500" i="1">
                            <a:latin typeface="Cambria Math" charset="0"/>
                            <a:ea typeface="Cambria Math" panose="02040503050406030204" pitchFamily="18" charset="0"/>
                          </a:rPr>
                        </m:ctrlPr>
                      </m:dPr>
                      <m:e>
                        <m:r>
                          <a:rPr lang="en-IN" sz="1500" i="1">
                            <a:latin typeface="Cambria Math" panose="02040503050406030204" pitchFamily="18" charset="0"/>
                            <a:ea typeface="Cambria Math" panose="02040503050406030204" pitchFamily="18" charset="0"/>
                          </a:rPr>
                          <m:t>∆</m:t>
                        </m:r>
                        <m:sSub>
                          <m:sSubPr>
                            <m:ctrlPr>
                              <a:rPr lang="en-US" sz="1500" i="1">
                                <a:latin typeface="Cambria Math" charset="0"/>
                                <a:ea typeface="Cambria Math" panose="02040503050406030204" pitchFamily="18" charset="0"/>
                              </a:rPr>
                            </m:ctrlPr>
                          </m:sSubPr>
                          <m:e>
                            <m:r>
                              <a:rPr lang="en-US" sz="1500" i="1">
                                <a:latin typeface="Cambria Math" charset="0"/>
                                <a:ea typeface="Cambria Math" panose="02040503050406030204" pitchFamily="18" charset="0"/>
                              </a:rPr>
                              <m:t>𝐺</m:t>
                            </m:r>
                          </m:e>
                          <m:sub>
                            <m:r>
                              <a:rPr lang="en-US" sz="1500" b="0" i="1" smtClean="0">
                                <a:latin typeface="Cambria Math" charset="0"/>
                                <a:ea typeface="Cambria Math" panose="02040503050406030204" pitchFamily="18" charset="0"/>
                              </a:rPr>
                              <m:t>3</m:t>
                            </m:r>
                          </m:sub>
                        </m:sSub>
                      </m:e>
                    </m:d>
                    <m:r>
                      <a:rPr lang="en-IN" sz="1500" i="1">
                        <a:latin typeface="Cambria Math" panose="02040503050406030204" pitchFamily="18" charset="0"/>
                        <a:ea typeface="Cambria Math" panose="02040503050406030204" pitchFamily="18" charset="0"/>
                      </a:rPr>
                      <m:t> </m:t>
                    </m:r>
                  </m:oMath>
                </a14:m>
                <a:r>
                  <a:rPr lang="en-IN" sz="1500" dirty="0">
                    <a:latin typeface="Cambria Math" panose="02040503050406030204" pitchFamily="18" charset="0"/>
                    <a:ea typeface="Cambria Math" panose="02040503050406030204" pitchFamily="18" charset="0"/>
                  </a:rPr>
                  <a:t>]</a:t>
                </a:r>
                <a:endParaRPr lang="en-US" sz="1500" dirty="0">
                  <a:latin typeface="Cambria Math" panose="02040503050406030204" pitchFamily="18" charset="0"/>
                  <a:ea typeface="Cambria Math" panose="02040503050406030204" pitchFamily="18" charset="0"/>
                </a:endParaRPr>
              </a:p>
              <a:p>
                <a:endParaRPr lang="en-US" sz="1500" dirty="0">
                  <a:latin typeface="Cambria Math" panose="02040503050406030204" pitchFamily="18" charset="0"/>
                  <a:ea typeface="Cambria Math" panose="020405030504060302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609601" y="2942575"/>
                <a:ext cx="4267200" cy="787460"/>
              </a:xfrm>
              <a:prstGeom prst="rect">
                <a:avLst/>
              </a:prstGeom>
              <a:blipFill rotWithShape="0">
                <a:blip r:embed="rId7"/>
                <a:stretch>
                  <a:fillRect t="-34109" r="-571" b="-16279"/>
                </a:stretch>
              </a:blipFill>
            </p:spPr>
            <p:txBody>
              <a:bodyPr/>
              <a:lstStyle/>
              <a:p>
                <a:r>
                  <a:rPr lang="en-US">
                    <a:noFill/>
                  </a:rPr>
                  <a:t> </a:t>
                </a:r>
              </a:p>
            </p:txBody>
          </p:sp>
        </mc:Fallback>
      </mc:AlternateContent>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4707" t="3857" r="8126" b="3687"/>
          <a:stretch/>
        </p:blipFill>
        <p:spPr>
          <a:xfrm>
            <a:off x="2438400" y="1031495"/>
            <a:ext cx="3928439" cy="3124201"/>
          </a:xfrm>
          <a:prstGeom prst="rect">
            <a:avLst/>
          </a:prstGeom>
        </p:spPr>
      </p:pic>
      <mc:AlternateContent xmlns:mc="http://schemas.openxmlformats.org/markup-compatibility/2006">
        <mc:Choice xmlns:a14="http://schemas.microsoft.com/office/drawing/2010/main" Requires="a14">
          <p:sp>
            <p:nvSpPr>
              <p:cNvPr id="9" name="TextBox 8"/>
              <p:cNvSpPr txBox="1"/>
              <p:nvPr/>
            </p:nvSpPr>
            <p:spPr>
              <a:xfrm>
                <a:off x="552449" y="3839673"/>
                <a:ext cx="4476752" cy="553998"/>
              </a:xfrm>
              <a:prstGeom prst="rect">
                <a:avLst/>
              </a:prstGeom>
              <a:noFill/>
            </p:spPr>
            <p:txBody>
              <a:bodyPr wrap="square" rtlCol="0">
                <a:spAutoFit/>
              </a:bodyPr>
              <a:lstStyle/>
              <a:p>
                <a:r>
                  <a:rPr lang="en-US" sz="1500" dirty="0" smtClean="0"/>
                  <a:t>Descriptors (</a:t>
                </a:r>
                <a14:m>
                  <m:oMath xmlns:m="http://schemas.openxmlformats.org/officeDocument/2006/math">
                    <m:r>
                      <a:rPr lang="en-IN" sz="1500" i="1">
                        <a:latin typeface="Cambria Math" panose="02040503050406030204" pitchFamily="18" charset="0"/>
                        <a:ea typeface="Cambria Math" panose="02040503050406030204" pitchFamily="18" charset="0"/>
                      </a:rPr>
                      <m:t>∆</m:t>
                    </m:r>
                    <m:sSub>
                      <m:sSubPr>
                        <m:ctrlPr>
                          <a:rPr lang="en-US" sz="1500" i="1">
                            <a:latin typeface="Cambria Math" charset="0"/>
                            <a:ea typeface="Cambria Math" panose="02040503050406030204" pitchFamily="18" charset="0"/>
                          </a:rPr>
                        </m:ctrlPr>
                      </m:sSubPr>
                      <m:e>
                        <m:r>
                          <a:rPr lang="en-US" sz="1500" i="1">
                            <a:latin typeface="Cambria Math" charset="0"/>
                            <a:ea typeface="Cambria Math" panose="02040503050406030204" pitchFamily="18" charset="0"/>
                          </a:rPr>
                          <m:t>𝐺</m:t>
                        </m:r>
                      </m:e>
                      <m:sub>
                        <m:r>
                          <a:rPr lang="en-US" sz="1500" i="1">
                            <a:latin typeface="Cambria Math" charset="0"/>
                            <a:ea typeface="Cambria Math" panose="02040503050406030204" pitchFamily="18" charset="0"/>
                          </a:rPr>
                          <m:t>2</m:t>
                        </m:r>
                      </m:sub>
                    </m:sSub>
                    <m:r>
                      <a:rPr lang="en-US" sz="1500" b="0" i="1" smtClean="0">
                        <a:latin typeface="Cambria Math" charset="0"/>
                        <a:ea typeface="Cambria Math" panose="02040503050406030204" pitchFamily="18" charset="0"/>
                      </a:rPr>
                      <m:t>)</m:t>
                    </m:r>
                  </m:oMath>
                </a14:m>
                <a:r>
                  <a:rPr lang="en-US" sz="1500" dirty="0" smtClean="0"/>
                  <a:t> or </a:t>
                </a:r>
                <a:r>
                  <a:rPr lang="en-US" sz="1500" dirty="0"/>
                  <a:t>(</a:t>
                </a:r>
                <a14:m>
                  <m:oMath xmlns:m="http://schemas.openxmlformats.org/officeDocument/2006/math">
                    <m:r>
                      <a:rPr lang="en-IN" sz="1500" i="1">
                        <a:latin typeface="Cambria Math" panose="02040503050406030204" pitchFamily="18" charset="0"/>
                        <a:ea typeface="Cambria Math" panose="02040503050406030204" pitchFamily="18" charset="0"/>
                      </a:rPr>
                      <m:t>∆</m:t>
                    </m:r>
                    <m:sSub>
                      <m:sSubPr>
                        <m:ctrlPr>
                          <a:rPr lang="en-US" sz="1500" i="1">
                            <a:latin typeface="Cambria Math" charset="0"/>
                            <a:ea typeface="Cambria Math" panose="02040503050406030204" pitchFamily="18" charset="0"/>
                          </a:rPr>
                        </m:ctrlPr>
                      </m:sSubPr>
                      <m:e>
                        <m:r>
                          <a:rPr lang="en-US" sz="1500" i="1">
                            <a:latin typeface="Cambria Math" charset="0"/>
                            <a:ea typeface="Cambria Math" panose="02040503050406030204" pitchFamily="18" charset="0"/>
                          </a:rPr>
                          <m:t>𝐺</m:t>
                        </m:r>
                      </m:e>
                      <m:sub>
                        <m:r>
                          <a:rPr lang="en-US" sz="1500" b="0" i="1" smtClean="0">
                            <a:latin typeface="Cambria Math" charset="0"/>
                            <a:ea typeface="Cambria Math" panose="02040503050406030204" pitchFamily="18" charset="0"/>
                          </a:rPr>
                          <m:t>3</m:t>
                        </m:r>
                      </m:sub>
                    </m:sSub>
                    <m:r>
                      <a:rPr lang="en-US" sz="1500" i="1">
                        <a:latin typeface="Cambria Math" charset="0"/>
                        <a:ea typeface="Cambria Math" panose="02040503050406030204" pitchFamily="18" charset="0"/>
                      </a:rPr>
                      <m:t>)</m:t>
                    </m:r>
                  </m:oMath>
                </a14:m>
                <a:r>
                  <a:rPr lang="en-US" sz="1500" dirty="0" smtClean="0"/>
                  <a:t> can be used as the single descriptor  </a:t>
                </a:r>
                <a:r>
                  <a:rPr lang="en-US" sz="1500" dirty="0" smtClean="0"/>
                  <a:t>to predict limiting potential. </a:t>
                </a:r>
                <a:endParaRPr lang="en-US" sz="1500" dirty="0"/>
              </a:p>
            </p:txBody>
          </p:sp>
        </mc:Choice>
        <mc:Fallback>
          <p:sp>
            <p:nvSpPr>
              <p:cNvPr id="9" name="TextBox 8"/>
              <p:cNvSpPr txBox="1">
                <a:spLocks noRot="1" noChangeAspect="1" noMove="1" noResize="1" noEditPoints="1" noAdjustHandles="1" noChangeArrowheads="1" noChangeShapeType="1" noTextEdit="1"/>
              </p:cNvSpPr>
              <p:nvPr/>
            </p:nvSpPr>
            <p:spPr>
              <a:xfrm>
                <a:off x="552449" y="3839673"/>
                <a:ext cx="4476752" cy="553998"/>
              </a:xfrm>
              <a:prstGeom prst="rect">
                <a:avLst/>
              </a:prstGeom>
              <a:blipFill rotWithShape="0">
                <a:blip r:embed="rId8"/>
                <a:stretch>
                  <a:fillRect l="-545" t="-2198" b="-10989"/>
                </a:stretch>
              </a:blipFill>
            </p:spPr>
            <p:txBody>
              <a:bodyPr/>
              <a:lstStyle/>
              <a:p>
                <a:r>
                  <a:rPr lang="en-US">
                    <a:noFill/>
                  </a:rPr>
                  <a:t> </a:t>
                </a:r>
              </a:p>
            </p:txBody>
          </p:sp>
        </mc:Fallback>
      </mc:AlternateContent>
    </p:spTree>
    <p:extLst>
      <p:ext uri="{BB962C8B-B14F-4D97-AF65-F5344CB8AC3E}">
        <p14:creationId xmlns:p14="http://schemas.microsoft.com/office/powerpoint/2010/main" val="1959891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13"/>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Tuning the Adsorption Characteristics</a:t>
            </a:r>
            <a:endParaRPr lang="en-US" dirty="0"/>
          </a:p>
        </p:txBody>
      </p:sp>
      <p:sp>
        <p:nvSpPr>
          <p:cNvPr id="3" name="Rectangle 2"/>
          <p:cNvSpPr/>
          <p:nvPr/>
        </p:nvSpPr>
        <p:spPr>
          <a:xfrm>
            <a:off x="685800" y="1123950"/>
            <a:ext cx="1447800" cy="461665"/>
          </a:xfrm>
          <a:prstGeom prst="rect">
            <a:avLst/>
          </a:prstGeom>
        </p:spPr>
        <p:txBody>
          <a:bodyPr wrap="square">
            <a:spAutoFit/>
          </a:bodyPr>
          <a:lstStyle/>
          <a:p>
            <a:pPr marL="342882" indent="-342882">
              <a:buFont typeface="Arial" charset="0"/>
              <a:buChar char="•"/>
            </a:pPr>
            <a:r>
              <a:rPr lang="en-US" b="1" dirty="0" smtClean="0"/>
              <a:t>Strain</a:t>
            </a:r>
          </a:p>
        </p:txBody>
      </p:sp>
      <p:sp>
        <p:nvSpPr>
          <p:cNvPr id="4" name="Slide Number Placeholder 3"/>
          <p:cNvSpPr>
            <a:spLocks noGrp="1"/>
          </p:cNvSpPr>
          <p:nvPr>
            <p:ph type="sldNum" sz="quarter" idx="4"/>
          </p:nvPr>
        </p:nvSpPr>
        <p:spPr/>
        <p:txBody>
          <a:bodyPr/>
          <a:lstStyle/>
          <a:p>
            <a:fld id="{E7677F4A-BF5B-D440-8C8F-1F4BD888B209}" type="slidenum">
              <a:rPr lang="en-US" smtClean="0"/>
              <a:pPr/>
              <a:t>5</a:t>
            </a:fld>
            <a:endParaRPr lang="en-US" dirty="0"/>
          </a:p>
        </p:txBody>
      </p:sp>
      <p:sp>
        <p:nvSpPr>
          <p:cNvPr id="5" name="Rectangle 4"/>
          <p:cNvSpPr/>
          <p:nvPr/>
        </p:nvSpPr>
        <p:spPr>
          <a:xfrm>
            <a:off x="76200" y="4888242"/>
            <a:ext cx="3657600" cy="261610"/>
          </a:xfrm>
          <a:prstGeom prst="rect">
            <a:avLst/>
          </a:prstGeom>
        </p:spPr>
        <p:txBody>
          <a:bodyPr wrap="square">
            <a:spAutoFit/>
          </a:bodyPr>
          <a:lstStyle/>
          <a:p>
            <a:r>
              <a:rPr lang="en-US" sz="1100" dirty="0" err="1" smtClean="0"/>
              <a:t>Strasser</a:t>
            </a:r>
            <a:r>
              <a:rPr lang="en-US" sz="1100" dirty="0" smtClean="0"/>
              <a:t> P. et. Al., </a:t>
            </a:r>
            <a:r>
              <a:rPr lang="is-IS" sz="1100" i="1" dirty="0" smtClean="0"/>
              <a:t>Nature Chemistry</a:t>
            </a:r>
            <a:r>
              <a:rPr lang="is-IS" sz="1100" dirty="0" smtClean="0">
                <a:solidFill>
                  <a:srgbClr val="333333"/>
                </a:solidFill>
                <a:latin typeface="arial" charset="0"/>
              </a:rPr>
              <a:t>, </a:t>
            </a:r>
            <a:r>
              <a:rPr lang="is-IS" sz="1100" b="1" dirty="0" smtClean="0">
                <a:solidFill>
                  <a:srgbClr val="333333"/>
                </a:solidFill>
                <a:latin typeface="arial" charset="0"/>
              </a:rPr>
              <a:t>2010</a:t>
            </a:r>
            <a:r>
              <a:rPr lang="is-IS" sz="1100" dirty="0" smtClean="0">
                <a:solidFill>
                  <a:srgbClr val="333333"/>
                </a:solidFill>
                <a:latin typeface="arial" charset="0"/>
              </a:rPr>
              <a:t>, </a:t>
            </a:r>
            <a:r>
              <a:rPr lang="is-IS" sz="1100" dirty="0" smtClean="0"/>
              <a:t>2</a:t>
            </a:r>
            <a:r>
              <a:rPr lang="is-IS" sz="1100" dirty="0"/>
              <a:t>,</a:t>
            </a:r>
            <a:r>
              <a:rPr lang="is-IS" sz="1100" dirty="0">
                <a:solidFill>
                  <a:srgbClr val="333333"/>
                </a:solidFill>
                <a:latin typeface="arial" charset="0"/>
              </a:rPr>
              <a:t> </a:t>
            </a:r>
            <a:r>
              <a:rPr lang="is-IS" sz="1100" dirty="0" smtClean="0"/>
              <a:t>454–460</a:t>
            </a:r>
            <a:endParaRPr lang="en-US" sz="11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743602"/>
            <a:ext cx="2207353" cy="21844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4275" y="1290082"/>
            <a:ext cx="3937000" cy="3196424"/>
          </a:xfrm>
          <a:prstGeom prst="rect">
            <a:avLst/>
          </a:prstGeom>
        </p:spPr>
      </p:pic>
    </p:spTree>
    <p:extLst>
      <p:ext uri="{BB962C8B-B14F-4D97-AF65-F5344CB8AC3E}">
        <p14:creationId xmlns:p14="http://schemas.microsoft.com/office/powerpoint/2010/main" val="838940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Tuning the Adsorption Characteristics</a:t>
            </a:r>
          </a:p>
        </p:txBody>
      </p:sp>
      <p:sp>
        <p:nvSpPr>
          <p:cNvPr id="3" name="Slide Number Placeholder 2"/>
          <p:cNvSpPr>
            <a:spLocks noGrp="1"/>
          </p:cNvSpPr>
          <p:nvPr>
            <p:ph type="sldNum" sz="quarter" idx="4"/>
          </p:nvPr>
        </p:nvSpPr>
        <p:spPr/>
        <p:txBody>
          <a:bodyPr/>
          <a:lstStyle/>
          <a:p>
            <a:fld id="{E7677F4A-BF5B-D440-8C8F-1F4BD888B209}" type="slidenum">
              <a:rPr lang="en-US" smtClean="0"/>
              <a:pPr/>
              <a:t>6</a:t>
            </a:fld>
            <a:endParaRPr lang="en-US" dirty="0"/>
          </a:p>
        </p:txBody>
      </p:sp>
      <p:sp>
        <p:nvSpPr>
          <p:cNvPr id="4" name="Rectangle 3"/>
          <p:cNvSpPr/>
          <p:nvPr/>
        </p:nvSpPr>
        <p:spPr>
          <a:xfrm>
            <a:off x="457200" y="971550"/>
            <a:ext cx="5562600" cy="461665"/>
          </a:xfrm>
          <a:prstGeom prst="rect">
            <a:avLst/>
          </a:prstGeom>
        </p:spPr>
        <p:txBody>
          <a:bodyPr wrap="square">
            <a:spAutoFit/>
          </a:bodyPr>
          <a:lstStyle/>
          <a:p>
            <a:pPr marL="342882" indent="-342882">
              <a:buFont typeface="Arial" charset="0"/>
              <a:buChar char="•"/>
            </a:pPr>
            <a:r>
              <a:rPr lang="en-US" dirty="0" smtClean="0"/>
              <a:t>Changing </a:t>
            </a:r>
            <a:r>
              <a:rPr lang="en-US" dirty="0"/>
              <a:t>the </a:t>
            </a:r>
            <a:r>
              <a:rPr lang="en-US" b="1" dirty="0"/>
              <a:t>Electronic Structure</a:t>
            </a:r>
          </a:p>
        </p:txBody>
      </p:sp>
      <p:sp>
        <p:nvSpPr>
          <p:cNvPr id="6" name="Rectangle 5"/>
          <p:cNvSpPr/>
          <p:nvPr/>
        </p:nvSpPr>
        <p:spPr>
          <a:xfrm>
            <a:off x="228600" y="4875215"/>
            <a:ext cx="3879588" cy="261610"/>
          </a:xfrm>
          <a:prstGeom prst="rect">
            <a:avLst/>
          </a:prstGeom>
        </p:spPr>
        <p:txBody>
          <a:bodyPr wrap="none">
            <a:spAutoFit/>
          </a:bodyPr>
          <a:lstStyle/>
          <a:p>
            <a:r>
              <a:rPr lang="en-US" sz="1100" dirty="0" err="1" smtClean="0"/>
              <a:t>Stamenkovic</a:t>
            </a:r>
            <a:r>
              <a:rPr lang="en-US" sz="1100" dirty="0" smtClean="0"/>
              <a:t> V., </a:t>
            </a:r>
            <a:r>
              <a:rPr lang="de-DE" sz="1100" i="1" dirty="0" smtClean="0"/>
              <a:t>Angewandte </a:t>
            </a:r>
            <a:r>
              <a:rPr lang="de-DE" sz="1100" i="1" dirty="0"/>
              <a:t>Chemie</a:t>
            </a:r>
            <a:r>
              <a:rPr lang="de-DE" sz="1100" dirty="0"/>
              <a:t> 118.18 (</a:t>
            </a:r>
            <a:r>
              <a:rPr lang="de-DE" sz="1100" b="1" dirty="0"/>
              <a:t>2006</a:t>
            </a:r>
            <a:r>
              <a:rPr lang="de-DE" sz="1100" dirty="0"/>
              <a:t>): 2963-2967.</a:t>
            </a:r>
            <a:endParaRPr lang="en-US" sz="11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714" y="1499236"/>
            <a:ext cx="3309586" cy="3170368"/>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3623"/>
          <a:stretch/>
        </p:blipFill>
        <p:spPr>
          <a:xfrm>
            <a:off x="4117153" y="1433887"/>
            <a:ext cx="3464574" cy="3204080"/>
          </a:xfrm>
          <a:prstGeom prst="rect">
            <a:avLst/>
          </a:prstGeom>
        </p:spPr>
      </p:pic>
    </p:spTree>
    <p:extLst>
      <p:ext uri="{BB962C8B-B14F-4D97-AF65-F5344CB8AC3E}">
        <p14:creationId xmlns:p14="http://schemas.microsoft.com/office/powerpoint/2010/main" val="95430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(De)Intercalation </a:t>
            </a:r>
            <a:r>
              <a:rPr lang="mr-IN" dirty="0" smtClean="0"/>
              <a:t>–</a:t>
            </a:r>
            <a:r>
              <a:rPr lang="en-US" dirty="0" smtClean="0"/>
              <a:t>To tune Activity</a:t>
            </a:r>
            <a:endParaRPr lang="en-US" dirty="0"/>
          </a:p>
        </p:txBody>
      </p:sp>
      <p:sp>
        <p:nvSpPr>
          <p:cNvPr id="11" name="TextBox 10"/>
          <p:cNvSpPr txBox="1"/>
          <p:nvPr/>
        </p:nvSpPr>
        <p:spPr>
          <a:xfrm>
            <a:off x="482600" y="857250"/>
            <a:ext cx="6781800" cy="323165"/>
          </a:xfrm>
          <a:prstGeom prst="rect">
            <a:avLst/>
          </a:prstGeom>
          <a:noFill/>
        </p:spPr>
        <p:txBody>
          <a:bodyPr wrap="square" rtlCol="0">
            <a:spAutoFit/>
          </a:bodyPr>
          <a:lstStyle/>
          <a:p>
            <a:r>
              <a:rPr lang="en-US" sz="1500" dirty="0"/>
              <a:t>2D Layered Materials </a:t>
            </a:r>
            <a:r>
              <a:rPr lang="mr-IN" sz="1500" dirty="0" smtClean="0"/>
              <a:t>–</a:t>
            </a:r>
            <a:r>
              <a:rPr lang="en-US" sz="1500" dirty="0" smtClean="0"/>
              <a:t> emerging family </a:t>
            </a:r>
            <a:r>
              <a:rPr lang="en-US" sz="1500" dirty="0"/>
              <a:t>of materials with tunable properties</a:t>
            </a:r>
          </a:p>
        </p:txBody>
      </p:sp>
      <p:sp>
        <p:nvSpPr>
          <p:cNvPr id="12" name="Rectangle 11"/>
          <p:cNvSpPr/>
          <p:nvPr/>
        </p:nvSpPr>
        <p:spPr bwMode="auto">
          <a:xfrm>
            <a:off x="586740" y="2845151"/>
            <a:ext cx="381000" cy="32539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54"/>
            <a:endParaRPr lang="en-US">
              <a:latin typeface="45 Helvetica Light" pitchFamily="-110" charset="0"/>
              <a:ea typeface="Geneva" pitchFamily="-110" charset="-128"/>
              <a:cs typeface="Geneva" pitchFamily="-110" charset="-128"/>
            </a:endParaRPr>
          </a:p>
        </p:txBody>
      </p:sp>
      <p:sp>
        <p:nvSpPr>
          <p:cNvPr id="4" name="Rectangle 3"/>
          <p:cNvSpPr/>
          <p:nvPr/>
        </p:nvSpPr>
        <p:spPr bwMode="auto">
          <a:xfrm>
            <a:off x="777242" y="1424356"/>
            <a:ext cx="190500" cy="15679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54"/>
            <a:endParaRPr lang="en-US">
              <a:latin typeface="45 Helvetica Light" pitchFamily="-110" charset="0"/>
              <a:ea typeface="Geneva" pitchFamily="-110" charset="-128"/>
              <a:cs typeface="Geneva" pitchFamily="-110" charset="-128"/>
            </a:endParaRPr>
          </a:p>
        </p:txBody>
      </p:sp>
      <p:sp>
        <p:nvSpPr>
          <p:cNvPr id="16" name="Rectangle 15"/>
          <p:cNvSpPr/>
          <p:nvPr/>
        </p:nvSpPr>
        <p:spPr bwMode="auto">
          <a:xfrm>
            <a:off x="4400552" y="3170548"/>
            <a:ext cx="190500" cy="15679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54"/>
            <a:endParaRPr lang="en-US">
              <a:latin typeface="45 Helvetica Light" pitchFamily="-110" charset="0"/>
              <a:ea typeface="Geneva" pitchFamily="-110" charset="-128"/>
              <a:cs typeface="Geneva" pitchFamily="-110" charset="-128"/>
            </a:endParaRPr>
          </a:p>
        </p:txBody>
      </p:sp>
      <p:sp>
        <p:nvSpPr>
          <p:cNvPr id="18" name="Rectangle 17"/>
          <p:cNvSpPr/>
          <p:nvPr/>
        </p:nvSpPr>
        <p:spPr bwMode="auto">
          <a:xfrm>
            <a:off x="2842262" y="1424356"/>
            <a:ext cx="190500" cy="15679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54"/>
            <a:endParaRPr lang="en-US">
              <a:latin typeface="45 Helvetica Light" pitchFamily="-110" charset="0"/>
              <a:ea typeface="Geneva" pitchFamily="-110" charset="-128"/>
              <a:cs typeface="Geneva" pitchFamily="-110" charset="-128"/>
            </a:endParaRPr>
          </a:p>
        </p:txBody>
      </p:sp>
      <p:sp>
        <p:nvSpPr>
          <p:cNvPr id="15" name="TextBox 14"/>
          <p:cNvSpPr txBox="1"/>
          <p:nvPr/>
        </p:nvSpPr>
        <p:spPr>
          <a:xfrm>
            <a:off x="-13700" y="4895141"/>
            <a:ext cx="4052299" cy="261610"/>
          </a:xfrm>
          <a:prstGeom prst="rect">
            <a:avLst/>
          </a:prstGeom>
          <a:noFill/>
        </p:spPr>
        <p:txBody>
          <a:bodyPr wrap="square" rtlCol="0">
            <a:spAutoFit/>
          </a:bodyPr>
          <a:lstStyle/>
          <a:p>
            <a:pPr marL="342882" indent="-342882" defTabSz="914354" eaLnBrk="1" fontAlgn="auto" hangingPunct="1">
              <a:spcBef>
                <a:spcPts val="0"/>
              </a:spcBef>
              <a:spcAft>
                <a:spcPts val="0"/>
              </a:spcAft>
              <a:defRPr/>
            </a:pPr>
            <a:r>
              <a:rPr lang="en-US" sz="1100" dirty="0"/>
              <a:t>Wang H. et. al. </a:t>
            </a:r>
            <a:r>
              <a:rPr lang="en-US" sz="1100" i="1" dirty="0"/>
              <a:t>Proc. Natl. Acad. Sci.</a:t>
            </a:r>
            <a:r>
              <a:rPr lang="en-US" sz="1100" dirty="0" smtClean="0"/>
              <a:t>, </a:t>
            </a:r>
            <a:r>
              <a:rPr lang="en-US" sz="1100" dirty="0"/>
              <a:t>(2013) 110(49) 19701-19706</a:t>
            </a:r>
          </a:p>
        </p:txBody>
      </p:sp>
      <p:grpSp>
        <p:nvGrpSpPr>
          <p:cNvPr id="9" name="Group 8"/>
          <p:cNvGrpSpPr/>
          <p:nvPr/>
        </p:nvGrpSpPr>
        <p:grpSpPr>
          <a:xfrm>
            <a:off x="586740" y="1254533"/>
            <a:ext cx="7391400" cy="2883216"/>
            <a:chOff x="586740" y="1502753"/>
            <a:chExt cx="7749754" cy="3104304"/>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48979"/>
            <a:stretch/>
          </p:blipFill>
          <p:spPr>
            <a:xfrm>
              <a:off x="655109" y="1679982"/>
              <a:ext cx="7681385" cy="2927075"/>
            </a:xfrm>
            <a:prstGeom prst="rect">
              <a:avLst/>
            </a:prstGeom>
          </p:spPr>
        </p:pic>
        <p:sp>
          <p:nvSpPr>
            <p:cNvPr id="8" name="Rectangle 7"/>
            <p:cNvSpPr/>
            <p:nvPr/>
          </p:nvSpPr>
          <p:spPr bwMode="auto">
            <a:xfrm>
              <a:off x="586740" y="1581151"/>
              <a:ext cx="381000" cy="49506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45 Helvetica Light" pitchFamily="-110" charset="0"/>
                <a:ea typeface="Geneva" pitchFamily="-110" charset="-128"/>
                <a:cs typeface="Geneva" pitchFamily="-110" charset="-128"/>
              </a:endParaRPr>
            </a:p>
          </p:txBody>
        </p:sp>
        <p:sp>
          <p:nvSpPr>
            <p:cNvPr id="19" name="Rectangle 18"/>
            <p:cNvSpPr/>
            <p:nvPr/>
          </p:nvSpPr>
          <p:spPr bwMode="auto">
            <a:xfrm>
              <a:off x="4482994" y="1502753"/>
              <a:ext cx="381000" cy="49506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45 Helvetica Light" pitchFamily="-110" charset="0"/>
                <a:ea typeface="Geneva" pitchFamily="-110" charset="-128"/>
                <a:cs typeface="Geneva" pitchFamily="-110" charset="-128"/>
              </a:endParaRP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7383" y="1414306"/>
            <a:ext cx="5575321" cy="3013687"/>
          </a:xfrm>
          <a:prstGeom prst="rect">
            <a:avLst/>
          </a:prstGeom>
        </p:spPr>
      </p:pic>
      <p:grpSp>
        <p:nvGrpSpPr>
          <p:cNvPr id="21" name="Group 20"/>
          <p:cNvGrpSpPr/>
          <p:nvPr/>
        </p:nvGrpSpPr>
        <p:grpSpPr>
          <a:xfrm>
            <a:off x="1032948" y="1408453"/>
            <a:ext cx="6909877" cy="2915942"/>
            <a:chOff x="1040863" y="1372457"/>
            <a:chExt cx="6909877" cy="2915942"/>
          </a:xfrm>
        </p:grpSpPr>
        <p:grpSp>
          <p:nvGrpSpPr>
            <p:cNvPr id="13" name="Group 12"/>
            <p:cNvGrpSpPr/>
            <p:nvPr/>
          </p:nvGrpSpPr>
          <p:grpSpPr>
            <a:xfrm>
              <a:off x="1040863" y="1372457"/>
              <a:ext cx="6909877" cy="2830159"/>
              <a:chOff x="967740" y="1327348"/>
              <a:chExt cx="6909877" cy="2830159"/>
            </a:xfrm>
          </p:grpSpPr>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b="57260"/>
              <a:stretch/>
            </p:blipFill>
            <p:spPr>
              <a:xfrm>
                <a:off x="1060346" y="1369022"/>
                <a:ext cx="6817271" cy="2788485"/>
              </a:xfrm>
              <a:prstGeom prst="rect">
                <a:avLst/>
              </a:prstGeom>
            </p:spPr>
          </p:pic>
          <p:sp>
            <p:nvSpPr>
              <p:cNvPr id="10" name="Rectangle 9"/>
              <p:cNvSpPr/>
              <p:nvPr/>
            </p:nvSpPr>
            <p:spPr bwMode="auto">
              <a:xfrm>
                <a:off x="967740" y="1327348"/>
                <a:ext cx="403860" cy="31618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45 Helvetica Light" pitchFamily="-110" charset="0"/>
                  <a:ea typeface="Geneva" pitchFamily="-110" charset="-128"/>
                  <a:cs typeface="Geneva" pitchFamily="-110" charset="-128"/>
                </a:endParaRPr>
              </a:p>
            </p:txBody>
          </p:sp>
          <p:sp>
            <p:nvSpPr>
              <p:cNvPr id="20" name="Rectangle 19"/>
              <p:cNvSpPr/>
              <p:nvPr/>
            </p:nvSpPr>
            <p:spPr bwMode="auto">
              <a:xfrm>
                <a:off x="4670749" y="1384775"/>
                <a:ext cx="403860" cy="31618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45 Helvetica Light" pitchFamily="-110" charset="0"/>
                  <a:ea typeface="Geneva" pitchFamily="-110" charset="-128"/>
                  <a:cs typeface="Geneva" pitchFamily="-110" charset="-128"/>
                </a:endParaRPr>
              </a:p>
            </p:txBody>
          </p:sp>
        </p:grpSp>
        <p:sp>
          <p:nvSpPr>
            <p:cNvPr id="14" name="Rectangle 13"/>
            <p:cNvSpPr/>
            <p:nvPr/>
          </p:nvSpPr>
          <p:spPr bwMode="auto">
            <a:xfrm>
              <a:off x="1093034" y="4079534"/>
              <a:ext cx="354766" cy="20886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45 Helvetica Light" pitchFamily="-110" charset="0"/>
                <a:ea typeface="Geneva" pitchFamily="-110" charset="-128"/>
                <a:cs typeface="Geneva" pitchFamily="-110" charset="-128"/>
              </a:endParaRPr>
            </a:p>
          </p:txBody>
        </p:sp>
      </p:grpSp>
      <p:sp>
        <p:nvSpPr>
          <p:cNvPr id="5" name="Slide Number Placeholder 4"/>
          <p:cNvSpPr>
            <a:spLocks noGrp="1"/>
          </p:cNvSpPr>
          <p:nvPr>
            <p:ph type="sldNum" sz="quarter" idx="4"/>
          </p:nvPr>
        </p:nvSpPr>
        <p:spPr/>
        <p:txBody>
          <a:bodyPr/>
          <a:lstStyle/>
          <a:p>
            <a:fld id="{E7677F4A-BF5B-D440-8C8F-1F4BD888B209}" type="slidenum">
              <a:rPr lang="en-US" smtClean="0"/>
              <a:pPr/>
              <a:t>7</a:t>
            </a:fld>
            <a:endParaRPr lang="en-US" dirty="0"/>
          </a:p>
        </p:txBody>
      </p:sp>
    </p:spTree>
    <p:extLst>
      <p:ext uri="{BB962C8B-B14F-4D97-AF65-F5344CB8AC3E}">
        <p14:creationId xmlns:p14="http://schemas.microsoft.com/office/powerpoint/2010/main" val="2114660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1"/>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3"/>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9992" y="946577"/>
            <a:ext cx="5103903" cy="3040624"/>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9517" y="1693984"/>
            <a:ext cx="5342134" cy="1471981"/>
          </a:xfrm>
          <a:prstGeom prst="rect">
            <a:avLst/>
          </a:prstGeom>
        </p:spPr>
      </p:pic>
      <p:sp>
        <p:nvSpPr>
          <p:cNvPr id="2" name="Title 1"/>
          <p:cNvSpPr>
            <a:spLocks noGrp="1"/>
          </p:cNvSpPr>
          <p:nvPr>
            <p:ph type="title"/>
          </p:nvPr>
        </p:nvSpPr>
        <p:spPr>
          <a:xfrm>
            <a:off x="475785" y="149045"/>
            <a:ext cx="8229600" cy="609600"/>
          </a:xfrm>
        </p:spPr>
        <p:txBody>
          <a:bodyPr/>
          <a:lstStyle/>
          <a:p>
            <a:r>
              <a:rPr lang="en-US" dirty="0"/>
              <a:t>(De)Intercalation </a:t>
            </a:r>
            <a:r>
              <a:rPr lang="mr-IN" dirty="0"/>
              <a:t>–</a:t>
            </a:r>
            <a:r>
              <a:rPr lang="en-US" dirty="0"/>
              <a:t> Tool to tune Activity</a:t>
            </a:r>
          </a:p>
        </p:txBody>
      </p:sp>
      <p:sp>
        <p:nvSpPr>
          <p:cNvPr id="7" name="TextBox 6"/>
          <p:cNvSpPr txBox="1"/>
          <p:nvPr/>
        </p:nvSpPr>
        <p:spPr>
          <a:xfrm>
            <a:off x="870642" y="4887033"/>
            <a:ext cx="2781300" cy="261610"/>
          </a:xfrm>
          <a:prstGeom prst="rect">
            <a:avLst/>
          </a:prstGeom>
          <a:noFill/>
        </p:spPr>
        <p:txBody>
          <a:bodyPr wrap="square" rtlCol="0">
            <a:spAutoFit/>
          </a:bodyPr>
          <a:lstStyle/>
          <a:p>
            <a:pPr marL="342882" indent="-342882" defTabSz="914354" eaLnBrk="1" fontAlgn="auto" hangingPunct="1">
              <a:spcBef>
                <a:spcPts val="0"/>
              </a:spcBef>
              <a:spcAft>
                <a:spcPts val="0"/>
              </a:spcAft>
              <a:defRPr/>
            </a:pPr>
            <a:r>
              <a:rPr lang="en-US" sz="1100" dirty="0"/>
              <a:t>Lu Z. et. al. </a:t>
            </a:r>
            <a:r>
              <a:rPr lang="en-US" sz="1100" i="1" dirty="0"/>
              <a:t>Nat. </a:t>
            </a:r>
            <a:r>
              <a:rPr lang="en-US" sz="1100" i="1" dirty="0" err="1"/>
              <a:t>Commun</a:t>
            </a:r>
            <a:r>
              <a:rPr lang="en-US" sz="1100" dirty="0"/>
              <a:t>., 5 (2014): 4345</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3468" y="775102"/>
            <a:ext cx="3975649" cy="3309747"/>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5800" y="775102"/>
            <a:ext cx="4114800" cy="3383574"/>
          </a:xfrm>
          <a:prstGeom prst="rect">
            <a:avLst/>
          </a:prstGeom>
        </p:spPr>
      </p:pic>
      <p:sp>
        <p:nvSpPr>
          <p:cNvPr id="3" name="Slide Number Placeholder 2"/>
          <p:cNvSpPr>
            <a:spLocks noGrp="1"/>
          </p:cNvSpPr>
          <p:nvPr>
            <p:ph type="sldNum" sz="quarter" idx="4"/>
          </p:nvPr>
        </p:nvSpPr>
        <p:spPr/>
        <p:txBody>
          <a:bodyPr/>
          <a:lstStyle/>
          <a:p>
            <a:fld id="{E7677F4A-BF5B-D440-8C8F-1F4BD888B209}" type="slidenum">
              <a:rPr lang="en-US" smtClean="0"/>
              <a:pPr/>
              <a:t>8</a:t>
            </a:fld>
            <a:endParaRPr lang="en-US" dirty="0"/>
          </a:p>
        </p:txBody>
      </p:sp>
    </p:spTree>
    <p:extLst>
      <p:ext uri="{BB962C8B-B14F-4D97-AF65-F5344CB8AC3E}">
        <p14:creationId xmlns:p14="http://schemas.microsoft.com/office/powerpoint/2010/main" val="31651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MU PPT Theme">
  <a:themeElements>
    <a:clrScheme name="Custom 1">
      <a:dk1>
        <a:srgbClr val="000000"/>
      </a:dk1>
      <a:lt1>
        <a:srgbClr val="FFFFFF"/>
      </a:lt1>
      <a:dk2>
        <a:srgbClr val="75787B"/>
      </a:dk2>
      <a:lt2>
        <a:srgbClr val="C8C9C7"/>
      </a:lt2>
      <a:accent1>
        <a:srgbClr val="BB0000"/>
      </a:accent1>
      <a:accent2>
        <a:srgbClr val="75787B"/>
      </a:accent2>
      <a:accent3>
        <a:srgbClr val="00833C"/>
      </a:accent3>
      <a:accent4>
        <a:srgbClr val="F2A900"/>
      </a:accent4>
      <a:accent5>
        <a:srgbClr val="002C71"/>
      </a:accent5>
      <a:accent6>
        <a:srgbClr val="C8C9C7"/>
      </a:accent6>
      <a:hlink>
        <a:srgbClr val="BB0000"/>
      </a:hlink>
      <a:folHlink>
        <a:srgbClr val="82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45 Helvetica Light" pitchFamily="-110" charset="0"/>
            <a:ea typeface="Geneva" pitchFamily="-110" charset="-128"/>
            <a:cs typeface="Geneva" pitchFamily="-11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45 Helvetica Light" pitchFamily="-110" charset="0"/>
            <a:ea typeface="Geneva" pitchFamily="-110" charset="-128"/>
            <a:cs typeface="Geneva" pitchFamily="-11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5" id="{EEBFCC32-98DC-6A4C-B9EF-D8DB82C2A8B7}" vid="{1F30DE10-2434-8D42-A863-300741F37FC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CMU</Template>
  <TotalTime>15182</TotalTime>
  <Words>2778</Words>
  <Application>Microsoft Macintosh PowerPoint</Application>
  <PresentationFormat>On-screen Show (16:9)</PresentationFormat>
  <Paragraphs>227</Paragraphs>
  <Slides>16</Slides>
  <Notes>15</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16</vt:i4>
      </vt:variant>
    </vt:vector>
  </HeadingPairs>
  <TitlesOfParts>
    <vt:vector size="32" baseType="lpstr">
      <vt:lpstr>.AppleSystemUIFont</vt:lpstr>
      <vt:lpstr>45 Helvetica Light</vt:lpstr>
      <vt:lpstr>Cambria Math</vt:lpstr>
      <vt:lpstr>Geneva</vt:lpstr>
      <vt:lpstr>Helvetica</vt:lpstr>
      <vt:lpstr>Mangal</vt:lpstr>
      <vt:lpstr>ＭＳ Ｐゴシック</vt:lpstr>
      <vt:lpstr>Open Sans</vt:lpstr>
      <vt:lpstr>Open Sans Regular</vt:lpstr>
      <vt:lpstr>Osaka</vt:lpstr>
      <vt:lpstr>Times</vt:lpstr>
      <vt:lpstr>TimesNewRomanPSMT</vt:lpstr>
      <vt:lpstr>Wingdings</vt:lpstr>
      <vt:lpstr>Arial</vt:lpstr>
      <vt:lpstr>Arial</vt:lpstr>
      <vt:lpstr>CMU PPT Theme</vt:lpstr>
      <vt:lpstr>PowerPoint Presentation</vt:lpstr>
      <vt:lpstr>Introduction</vt:lpstr>
      <vt:lpstr>Current Scenario</vt:lpstr>
      <vt:lpstr>Reaction Mechanism for Oxygen Evolution Reaction</vt:lpstr>
      <vt:lpstr>Potential Determining Steps</vt:lpstr>
      <vt:lpstr>Tuning the Adsorption Characteristics</vt:lpstr>
      <vt:lpstr>Tuning the Adsorption Characteristics</vt:lpstr>
      <vt:lpstr>(De)Intercalation –To tune Activity</vt:lpstr>
      <vt:lpstr>(De)Intercalation – Tool to tune Activity</vt:lpstr>
      <vt:lpstr>Criteria For Catalyst selection </vt:lpstr>
      <vt:lpstr>Lattice Optimization </vt:lpstr>
      <vt:lpstr>Pourbaix Diagram (LiCoO2)</vt:lpstr>
      <vt:lpstr>Uncertainty Quantification using BEEF-vdW</vt:lpstr>
      <vt:lpstr>Probabilistic Pourbaix Diagram</vt:lpstr>
      <vt:lpstr>Activity Volcano</vt:lpstr>
      <vt:lpstr>Conclusion</vt:lpstr>
    </vt:vector>
  </TitlesOfParts>
  <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vsumaria</dc:creator>
  <cp:lastModifiedBy>vsumaria</cp:lastModifiedBy>
  <cp:revision>248</cp:revision>
  <cp:lastPrinted>2016-12-06T18:52:42Z</cp:lastPrinted>
  <dcterms:created xsi:type="dcterms:W3CDTF">2017-09-04T23:37:35Z</dcterms:created>
  <dcterms:modified xsi:type="dcterms:W3CDTF">2017-10-05T02:41:19Z</dcterms:modified>
</cp:coreProperties>
</file>